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87" r:id="rId2"/>
    <p:sldId id="258" r:id="rId3"/>
    <p:sldId id="300" r:id="rId4"/>
    <p:sldId id="261" r:id="rId5"/>
    <p:sldId id="260" r:id="rId6"/>
    <p:sldId id="263" r:id="rId7"/>
    <p:sldId id="288" r:id="rId8"/>
    <p:sldId id="269" r:id="rId9"/>
    <p:sldId id="289" r:id="rId10"/>
    <p:sldId id="264" r:id="rId11"/>
    <p:sldId id="271" r:id="rId12"/>
    <p:sldId id="291" r:id="rId13"/>
    <p:sldId id="292" r:id="rId14"/>
    <p:sldId id="293" r:id="rId15"/>
    <p:sldId id="281" r:id="rId16"/>
    <p:sldId id="276" r:id="rId17"/>
    <p:sldId id="278" r:id="rId18"/>
    <p:sldId id="294" r:id="rId19"/>
    <p:sldId id="280" r:id="rId20"/>
    <p:sldId id="295" r:id="rId21"/>
    <p:sldId id="296" r:id="rId22"/>
    <p:sldId id="297" r:id="rId23"/>
    <p:sldId id="302" r:id="rId24"/>
    <p:sldId id="303" r:id="rId25"/>
    <p:sldId id="283" r:id="rId26"/>
    <p:sldId id="284" r:id="rId27"/>
    <p:sldId id="285" r:id="rId28"/>
    <p:sldId id="29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CC"/>
    <a:srgbClr val="E6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4" autoAdjust="0"/>
  </p:normalViewPr>
  <p:slideViewPr>
    <p:cSldViewPr snapToGrid="0">
      <p:cViewPr>
        <p:scale>
          <a:sx n="82" d="100"/>
          <a:sy n="82" d="100"/>
        </p:scale>
        <p:origin x="-264" y="-72"/>
      </p:cViewPr>
      <p:guideLst>
        <p:guide orient="horz" pos="2160"/>
        <p:guide pos="3840"/>
      </p:guideLst>
    </p:cSldViewPr>
  </p:slideViewPr>
  <p:notesTextViewPr>
    <p:cViewPr>
      <p:scale>
        <a:sx n="1" d="1"/>
        <a:sy n="1" d="1"/>
      </p:scale>
      <p:origin x="0" y="0"/>
    </p:cViewPr>
  </p:notesTextViewPr>
  <p:sorterViewPr>
    <p:cViewPr>
      <p:scale>
        <a:sx n="116" d="100"/>
        <a:sy n="116" d="100"/>
      </p:scale>
      <p:origin x="0" y="14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E52D6-B447-4B04-BC04-2FCFD445C117}"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96F82-D713-4450-B4A1-E54FE3968789}" type="slidenum">
              <a:rPr lang="en-US" smtClean="0"/>
              <a:t>‹#›</a:t>
            </a:fld>
            <a:endParaRPr lang="en-US"/>
          </a:p>
        </p:txBody>
      </p:sp>
    </p:spTree>
    <p:extLst>
      <p:ext uri="{BB962C8B-B14F-4D97-AF65-F5344CB8AC3E}">
        <p14:creationId xmlns:p14="http://schemas.microsoft.com/office/powerpoint/2010/main" val="17438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5EA624-83AA-479B-BD6D-A3DD7571DF70}" type="slidenum">
              <a:rPr lang="en-US" smtClean="0">
                <a:latin typeface="Arial" charset="0"/>
              </a:rPr>
              <a:pPr eaLnBrk="1" hangingPunct="1"/>
              <a:t>4</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36344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CCBA007-7C19-49C9-832E-B8B80C51D206}" type="slidenum">
              <a:rPr lang="en-US" smtClean="0">
                <a:latin typeface="Arial" charset="0"/>
              </a:rPr>
              <a:pPr eaLnBrk="1" hangingPunct="1"/>
              <a:t>19</a:t>
            </a:fld>
            <a:endParaRPr lang="en-US" smtClean="0">
              <a:latin typeface="Arial" charset="0"/>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8B0EF3BD-C728-4BD3-8AE6-8BF19BEB2CEF}" type="slidenum">
              <a:rPr lang="en-US" sz="1200">
                <a:latin typeface="Arial" charset="0"/>
              </a:rPr>
              <a:pPr algn="r" eaLnBrk="1" hangingPunct="1"/>
              <a:t>19</a:t>
            </a:fld>
            <a:endParaRPr lang="en-US" sz="1200">
              <a:latin typeface="Arial"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95108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4DD1680-C52A-4C6B-95A2-37E47F4CA8EE}" type="slidenum">
              <a:rPr lang="en-US" altLang="en-US">
                <a:latin typeface="Arial" charset="0"/>
              </a:rPr>
              <a:pPr/>
              <a:t>21</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E250F27-AA48-4DF0-A833-57FEA19BCC5F}" type="slidenum">
              <a:rPr lang="en-US" sz="1200" smtClean="0"/>
              <a:pPr eaLnBrk="1" hangingPunct="1"/>
              <a:t>23</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C8AF3CF-AB05-4E74-8524-0EEE39208BCC}" type="slidenum">
              <a:rPr lang="en-US" smtClean="0">
                <a:latin typeface="Arial" charset="0"/>
              </a:rPr>
              <a:pPr eaLnBrk="1" hangingPunct="1"/>
              <a:t>25</a:t>
            </a:fld>
            <a:endParaRPr lang="en-US" smtClean="0">
              <a:latin typeface="Arial" charset="0"/>
            </a:endParaRPr>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030D7D95-09ED-4F19-B691-2F8FAC6D3139}" type="slidenum">
              <a:rPr lang="en-US" sz="1200">
                <a:latin typeface="Arial" charset="0"/>
              </a:rPr>
              <a:pPr algn="r" eaLnBrk="1" hangingPunct="1"/>
              <a:t>25</a:t>
            </a:fld>
            <a:endParaRPr lang="en-US" sz="1200">
              <a:latin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06007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6B0E404-254B-410E-9241-8884B48F59CC}" type="slidenum">
              <a:rPr lang="en-US" smtClean="0">
                <a:latin typeface="Arial" charset="0"/>
              </a:rPr>
              <a:pPr eaLnBrk="1" hangingPunct="1"/>
              <a:t>26</a:t>
            </a:fld>
            <a:endParaRPr lang="en-US" smtClean="0">
              <a:latin typeface="Arial" charset="0"/>
            </a:endParaRPr>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B73FD367-FCB9-46BD-AB62-21B30FF38A1A}" type="slidenum">
              <a:rPr lang="en-US" sz="1200">
                <a:latin typeface="Arial" charset="0"/>
              </a:rPr>
              <a:pPr algn="r" eaLnBrk="1" hangingPunct="1"/>
              <a:t>26</a:t>
            </a:fld>
            <a:endParaRPr lang="en-US" sz="120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740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5E86F13-38E9-40EF-B629-967BCF443C56}" type="slidenum">
              <a:rPr lang="en-US" smtClean="0">
                <a:latin typeface="Arial" charset="0"/>
              </a:rPr>
              <a:pPr eaLnBrk="1" hangingPunct="1"/>
              <a:t>27</a:t>
            </a:fld>
            <a:endParaRPr lang="en-US" smtClean="0">
              <a:latin typeface="Arial" charset="0"/>
            </a:endParaRPr>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32086C3C-691F-41B0-931D-9F41E72B139B}" type="slidenum">
              <a:rPr lang="en-US" sz="1200">
                <a:latin typeface="Arial" charset="0"/>
              </a:rPr>
              <a:pPr algn="r" eaLnBrk="1" hangingPunct="1"/>
              <a:t>27</a:t>
            </a:fld>
            <a:endParaRPr lang="en-US" sz="1200">
              <a:latin typeface="Arial"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85304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87293EB-D617-4A44-9BFC-767A3682E0BB}" type="datetimeFigureOut">
              <a:rPr lang="en-US" smtClean="0"/>
              <a:t>4/24/2020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DBEF0F-958B-40B4-9013-8F042D81C4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DBEF0F-958B-40B4-9013-8F042D81C4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DBEF0F-958B-40B4-9013-8F042D81C4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DBEF0F-958B-40B4-9013-8F042D81C48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DBEF0F-958B-40B4-9013-8F042D81C483}"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DBEF0F-958B-40B4-9013-8F042D81C48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DBEF0F-958B-40B4-9013-8F042D81C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DBEF0F-958B-40B4-9013-8F042D81C48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87293EB-D617-4A44-9BFC-767A3682E0BB}" type="datetimeFigureOut">
              <a:rPr lang="en-US" smtClean="0"/>
              <a:t>4/24/2020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DBEF0F-958B-40B4-9013-8F042D81C4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B87293EB-D617-4A44-9BFC-767A3682E0BB}" type="datetimeFigureOut">
              <a:rPr lang="en-US" smtClean="0"/>
              <a:t>4/24/2020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DBEF0F-958B-40B4-9013-8F042D81C4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7293EB-D617-4A44-9BFC-767A3682E0BB}" type="datetimeFigureOut">
              <a:rPr lang="en-US" smtClean="0"/>
              <a:t>4/24/2020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DBEF0F-958B-40B4-9013-8F042D81C483}"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87293EB-D617-4A44-9BFC-767A3682E0BB}" type="datetimeFigureOut">
              <a:rPr lang="en-US" smtClean="0"/>
              <a:t>4/24/2020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DDBEF0F-958B-40B4-9013-8F042D81C4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49.emf"/><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0.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52.emf"/><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hyperlink" Target="http://images.google.com.vn/imgres?imgurl=http://ngonnguhoc.org/bttiengviet/a/test%201/tuvung/xoai.jpg&amp;imgrefurl=http://ngonnguhoc.org/bttiengviet/a/test%201/tuvung/test1_tuvung2.htm&amp;usg=__raPZFx-iiLL3VoRHQ-2ty13K6Gk=&amp;h=242&amp;w=212&amp;sz=9&amp;hl=vi&amp;start=9&amp;tbnid=KPFYSuhfYM_5KM:&amp;tbnh=110&amp;tbnw=96&amp;prev=/images?q=XOAI&amp;gbv=2&amp;hl=vi" TargetMode="Externa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hyperlink" Target="http://images.google.com.vn/imgres?imgurl=http://www.amthuc365.vn/forums/imagehosting/10490e9098077fa.jpg&amp;imgrefurl=http://www.amthuc365.vn/forums/showthread.php?t=3927&amp;usg=__cwtJGEpi8X6iQSqCFWh3ZXswEj8=&amp;h=489&amp;w=415&amp;sz=49&amp;hl=vi&amp;start=1&amp;tbnid=YXahmp-vfa0j7M:&amp;tbnh=130&amp;tbnw=110&amp;prev=/images?q=SAU+RIENG&amp;gbv=2&amp;hl=vi" TargetMode="External"/><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HUY\Mẫu nền PP\background-powerpoint-dep-cho-bay-thuyet-trin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5894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0"/>
          <p:cNvSpPr>
            <a:spLocks noChangeArrowheads="1" noChangeShapeType="1" noTextEdit="1"/>
          </p:cNvSpPr>
          <p:nvPr/>
        </p:nvSpPr>
        <p:spPr bwMode="auto">
          <a:xfrm>
            <a:off x="3384185" y="2071868"/>
            <a:ext cx="4202723" cy="1348387"/>
          </a:xfrm>
          <a:prstGeom prst="rect">
            <a:avLst/>
          </a:prstGeom>
        </p:spPr>
        <p:txBody>
          <a:bodyPr wrap="none" fromWordArt="1">
            <a:prstTxWarp prst="textPlain">
              <a:avLst>
                <a:gd name="adj" fmla="val 50000"/>
              </a:avLst>
            </a:prstTxWarp>
          </a:bodyPr>
          <a:lstStyle/>
          <a:p>
            <a:r>
              <a:rPr lang="en-US" sz="3600" kern="10" dirty="0" smtClean="0">
                <a:ln w="9525">
                  <a:solidFill>
                    <a:srgbClr val="0000FF"/>
                  </a:solidFill>
                  <a:round/>
                  <a:headEnd/>
                  <a:tailEnd/>
                </a:ln>
                <a:solidFill>
                  <a:srgbClr val="0070C0"/>
                </a:solidFill>
                <a:effectLst>
                  <a:outerShdw dist="45791" dir="2021404" algn="ctr" rotWithShape="0">
                    <a:srgbClr val="B2B2B2">
                      <a:alpha val="79999"/>
                    </a:srgbClr>
                  </a:outerShdw>
                </a:effectLst>
                <a:latin typeface=".VnArial Narrow" pitchFamily="34" charset="0"/>
                <a:cs typeface="Times New Roman" panose="02020603050405020304" pitchFamily="18" charset="0"/>
              </a:rPr>
              <a:t>ĐỊA LÍ</a:t>
            </a:r>
            <a:endParaRPr lang="en-US" sz="3600" kern="10" dirty="0">
              <a:ln w="9525">
                <a:solidFill>
                  <a:srgbClr val="0000FF"/>
                </a:solidFill>
                <a:round/>
                <a:headEnd/>
                <a:tailEnd/>
              </a:ln>
              <a:solidFill>
                <a:srgbClr val="0070C0"/>
              </a:solidFill>
              <a:effectLst>
                <a:outerShdw dist="45791" dir="2021404" algn="ctr" rotWithShape="0">
                  <a:srgbClr val="B2B2B2">
                    <a:alpha val="79999"/>
                  </a:srgbClr>
                </a:outerShdw>
              </a:effectLst>
              <a:latin typeface=".VnArial Narrow" pitchFamily="34" charset="0"/>
              <a:cs typeface="Times New Roman" panose="02020603050405020304" pitchFamily="18" charset="0"/>
            </a:endParaRPr>
          </a:p>
        </p:txBody>
      </p:sp>
    </p:spTree>
    <p:extLst>
      <p:ext uri="{BB962C8B-B14F-4D97-AF65-F5344CB8AC3E}">
        <p14:creationId xmlns:p14="http://schemas.microsoft.com/office/powerpoint/2010/main" val="3195435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85550" y="294624"/>
            <a:ext cx="7156972" cy="523220"/>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FF0000"/>
                </a:solidFill>
                <a:latin typeface="Arial" pitchFamily="34" charset="0"/>
                <a:cs typeface="Arial" pitchFamily="34" charset="0"/>
              </a:rPr>
              <a:t>1. Vựa lúa, vựa trái cây lớn nhất cả </a:t>
            </a:r>
            <a:r>
              <a:rPr lang="en-US" sz="2800" b="1" dirty="0" smtClean="0">
                <a:solidFill>
                  <a:srgbClr val="FF0000"/>
                </a:solidFill>
                <a:latin typeface="Arial" pitchFamily="34" charset="0"/>
                <a:cs typeface="Arial" pitchFamily="34" charset="0"/>
              </a:rPr>
              <a:t>nước</a:t>
            </a:r>
            <a:endParaRPr lang="en-US" sz="2800" dirty="0">
              <a:solidFill>
                <a:srgbClr val="FF0000"/>
              </a:solidFill>
              <a:latin typeface="Arial" pitchFamily="34" charset="0"/>
              <a:cs typeface="Arial" pitchFamily="34" charset="0"/>
            </a:endParaRPr>
          </a:p>
        </p:txBody>
      </p:sp>
      <p:sp>
        <p:nvSpPr>
          <p:cNvPr id="3" name="TextBox 2"/>
          <p:cNvSpPr txBox="1"/>
          <p:nvPr/>
        </p:nvSpPr>
        <p:spPr>
          <a:xfrm>
            <a:off x="285550" y="1440782"/>
            <a:ext cx="10248318" cy="523220"/>
          </a:xfrm>
          <a:prstGeom prst="rect">
            <a:avLst/>
          </a:prstGeom>
          <a:noFill/>
        </p:spPr>
        <p:txBody>
          <a:bodyPr wrap="none" rtlCol="0">
            <a:spAutoFit/>
          </a:bodyPr>
          <a:lstStyle/>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Nam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xuất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nước</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4" name="TextBox 3"/>
          <p:cNvSpPr txBox="1"/>
          <p:nvPr/>
        </p:nvSpPr>
        <p:spPr>
          <a:xfrm>
            <a:off x="285550" y="2132196"/>
            <a:ext cx="5362943" cy="523220"/>
          </a:xfrm>
          <a:prstGeom prst="rect">
            <a:avLst/>
          </a:prstGeom>
          <a:noFill/>
        </p:spPr>
        <p:txBody>
          <a:bodyPr wrap="none" rtlCol="0">
            <a:spAutoFit/>
          </a:bodyPr>
          <a:lstStyle/>
          <a:p>
            <a:r>
              <a:rPr lang="en-US" sz="2800" dirty="0" smtClean="0">
                <a:latin typeface="Arial" pitchFamily="34" charset="0"/>
                <a:cs typeface="Arial" pitchFamily="34" charset="0"/>
              </a:rPr>
              <a:t>- Ở </a:t>
            </a:r>
            <a:r>
              <a:rPr lang="en-US" sz="2800" dirty="0" err="1" smtClean="0">
                <a:latin typeface="Arial" pitchFamily="34" charset="0"/>
                <a:cs typeface="Arial" pitchFamily="34" charset="0"/>
              </a:rPr>
              <a:t>đây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loại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cây</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77081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85549" y="294624"/>
            <a:ext cx="10802753" cy="523220"/>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FF0000"/>
                </a:solidFill>
                <a:latin typeface="Arial" pitchFamily="34" charset="0"/>
                <a:cs typeface="Arial" pitchFamily="34" charset="0"/>
              </a:rPr>
              <a:t>2</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nuôi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và</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đánh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bắt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nhiều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thuỷ</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sản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nhất</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cả</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nước</a:t>
            </a:r>
            <a:endParaRPr lang="en-US" sz="2800" dirty="0">
              <a:solidFill>
                <a:srgbClr val="FF0000"/>
              </a:solidFill>
              <a:latin typeface="Arial" pitchFamily="34" charset="0"/>
              <a:cs typeface="Arial" pitchFamily="34" charset="0"/>
            </a:endParaRPr>
          </a:p>
        </p:txBody>
      </p:sp>
      <p:grpSp>
        <p:nvGrpSpPr>
          <p:cNvPr id="3" name="Group 2"/>
          <p:cNvGrpSpPr/>
          <p:nvPr/>
        </p:nvGrpSpPr>
        <p:grpSpPr>
          <a:xfrm>
            <a:off x="818147" y="1106906"/>
            <a:ext cx="5925553" cy="1674394"/>
            <a:chOff x="818147" y="1106906"/>
            <a:chExt cx="10164278" cy="1848050"/>
          </a:xfrm>
        </p:grpSpPr>
        <p:sp>
          <p:nvSpPr>
            <p:cNvPr id="4" name="Cloud 3"/>
            <p:cNvSpPr/>
            <p:nvPr/>
          </p:nvSpPr>
          <p:spPr>
            <a:xfrm>
              <a:off x="818147" y="1106906"/>
              <a:ext cx="10164278" cy="1848050"/>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5" name="Rectangle 4"/>
            <p:cNvSpPr/>
            <p:nvPr/>
          </p:nvSpPr>
          <p:spPr>
            <a:xfrm>
              <a:off x="3437421" y="1569899"/>
              <a:ext cx="5519028" cy="577485"/>
            </a:xfrm>
            <a:prstGeom prst="rect">
              <a:avLst/>
            </a:prstGeom>
            <a:ln>
              <a:noFill/>
            </a:ln>
          </p:spPr>
          <p:txBody>
            <a:bodyPr wrap="square">
              <a:spAutoFit/>
            </a:bodyPr>
            <a:lstStyle/>
            <a:p>
              <a:r>
                <a:rPr lang="nl-NL" sz="2800" dirty="0" smtClean="0">
                  <a:solidFill>
                    <a:srgbClr val="FF0000"/>
                  </a:solidFill>
                  <a:latin typeface="Arial" pitchFamily="34" charset="0"/>
                  <a:ea typeface="Times New Roman" panose="02020603050405020304" pitchFamily="18" charset="0"/>
                  <a:cs typeface="Arial" pitchFamily="34" charset="0"/>
                </a:rPr>
                <a:t>Thuỷ sản là gì?</a:t>
              </a:r>
              <a:endParaRPr lang="en-US" sz="2800" dirty="0">
                <a:solidFill>
                  <a:srgbClr val="FF0000"/>
                </a:solidFill>
                <a:latin typeface="Arial" pitchFamily="34" charset="0"/>
                <a:cs typeface="Arial" pitchFamily="34" charset="0"/>
              </a:endParaRPr>
            </a:p>
          </p:txBody>
        </p:sp>
      </p:grpSp>
      <p:sp>
        <p:nvSpPr>
          <p:cNvPr id="6" name="TextBox 5"/>
          <p:cNvSpPr txBox="1"/>
          <p:nvPr/>
        </p:nvSpPr>
        <p:spPr>
          <a:xfrm>
            <a:off x="459322" y="3069710"/>
            <a:ext cx="11296649" cy="954107"/>
          </a:xfrm>
          <a:prstGeom prst="rect">
            <a:avLst/>
          </a:prstGeom>
          <a:noFill/>
        </p:spPr>
        <p:txBody>
          <a:bodyPr wrap="square" rtlCol="0">
            <a:spAutoFit/>
          </a:bodyPr>
          <a:lstStyle/>
          <a:p>
            <a:r>
              <a:rPr lang="en-US" sz="2800" dirty="0" err="1" smtClean="0">
                <a:latin typeface="Arial" pitchFamily="34" charset="0"/>
                <a:cs typeface="Arial" panose="020B0604020202020204" pitchFamily="34" charset="0"/>
              </a:rPr>
              <a:t>Thuỷ</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nguồn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sản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đem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con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từ</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môi</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trường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nước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con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nuôi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trồng</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8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21" y="419043"/>
            <a:ext cx="9366667"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Dựa vào thông tin ở mục 2 (SGK), trả lời các câu hỏi sau:</a:t>
            </a:r>
            <a:endParaRPr lang="en-US" sz="28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405125" y="3096920"/>
            <a:ext cx="11168746" cy="954107"/>
          </a:xfrm>
          <a:prstGeom prst="rect">
            <a:avLst/>
          </a:prstGeom>
          <a:solidFill>
            <a:schemeClr val="bg2">
              <a:lumMod val="90000"/>
            </a:schemeClr>
          </a:solidFill>
        </p:spPr>
        <p:txBody>
          <a:bodyPr wrap="square" rtlCol="0">
            <a:spAutoFit/>
          </a:bodyPr>
          <a:lstStyle/>
          <a:p>
            <a:pPr algn="just"/>
            <a:r>
              <a:rPr lang="en-US" sz="2800" dirty="0" smtClean="0">
                <a:latin typeface="Arial" panose="020B0604020202020204" pitchFamily="34" charset="0"/>
                <a:cs typeface="Arial" panose="020B0604020202020204" pitchFamily="34" charset="0"/>
              </a:rPr>
              <a:t>Câu 2: Điều kiện nào để đồng bằng Nam Bộ trở thành nơi nuôi và đánh bắt thuỷ sản nhiều nhất cả nước?</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50721" y="1174879"/>
            <a:ext cx="11223150" cy="523220"/>
          </a:xfrm>
          <a:prstGeom prst="rect">
            <a:avLst/>
          </a:prstGeom>
          <a:solidFill>
            <a:schemeClr val="bg2">
              <a:lumMod val="90000"/>
            </a:schemeClr>
          </a:solidFill>
        </p:spPr>
        <p:txBody>
          <a:bodyPr wrap="square" rtlCol="0">
            <a:spAutoFit/>
          </a:bodyPr>
          <a:lstStyle/>
          <a:p>
            <a:pPr algn="just"/>
            <a:r>
              <a:rPr lang="en-US" sz="2800" dirty="0" smtClean="0">
                <a:latin typeface="Arial" panose="020B0604020202020204" pitchFamily="34" charset="0"/>
                <a:cs typeface="Arial" panose="020B0604020202020204" pitchFamily="34" charset="0"/>
              </a:rPr>
              <a:t>Câu 1: Nhận xét về sản lượng thuỷ sản ở </a:t>
            </a:r>
            <a:r>
              <a:rPr lang="en-US" sz="2800" dirty="0">
                <a:latin typeface="Arial" panose="020B0604020202020204" pitchFamily="34" charset="0"/>
                <a:cs typeface="Arial" panose="020B0604020202020204" pitchFamily="34" charset="0"/>
              </a:rPr>
              <a:t>đồng bằng Nam </a:t>
            </a:r>
            <a:r>
              <a:rPr lang="en-US" sz="2800" dirty="0" smtClean="0">
                <a:latin typeface="Arial" panose="020B0604020202020204" pitchFamily="34" charset="0"/>
                <a:cs typeface="Arial" panose="020B0604020202020204" pitchFamily="34" charset="0"/>
              </a:rPr>
              <a:t>Bộ.</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544010" y="2095014"/>
            <a:ext cx="11029861" cy="523220"/>
          </a:xfrm>
          <a:prstGeom prst="rect">
            <a:avLst/>
          </a:prstGeom>
          <a:solidFill>
            <a:srgbClr val="FFFF00"/>
          </a:solidFill>
        </p:spPr>
        <p:txBody>
          <a:bodyPr wrap="square" rtlCol="0">
            <a:spAutoFit/>
          </a:bodyPr>
          <a:lstStyle/>
          <a:p>
            <a:r>
              <a:rPr lang="en-US" sz="2800" dirty="0" smtClean="0">
                <a:latin typeface="Arial" panose="020B0604020202020204" pitchFamily="34" charset="0"/>
                <a:cs typeface="Arial" panose="020B0604020202020204" pitchFamily="34" charset="0"/>
              </a:rPr>
              <a:t>Sản </a:t>
            </a:r>
            <a:r>
              <a:rPr lang="en-US" sz="2800" dirty="0">
                <a:latin typeface="Arial" panose="020B0604020202020204" pitchFamily="34" charset="0"/>
                <a:cs typeface="Arial" panose="020B0604020202020204" pitchFamily="34" charset="0"/>
              </a:rPr>
              <a:t>lượng thuỷ sản ở đồng bằng Nam </a:t>
            </a:r>
            <a:r>
              <a:rPr lang="en-US" sz="2800" dirty="0" smtClean="0">
                <a:latin typeface="Arial" panose="020B0604020202020204" pitchFamily="34" charset="0"/>
                <a:cs typeface="Arial" panose="020B0604020202020204" pitchFamily="34" charset="0"/>
              </a:rPr>
              <a:t>Bộ lớn nhất nước.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3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THUY\COVID-19\Bài dạy zoom\Tuần 33\hinh-361-dia-9-d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557" y="1244324"/>
            <a:ext cx="8461718" cy="49210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1463" y="358815"/>
            <a:ext cx="5822066" cy="646331"/>
          </a:xfrm>
          <a:prstGeom prst="rect">
            <a:avLst/>
          </a:prstGeom>
          <a:solidFill>
            <a:srgbClr val="FFC000"/>
          </a:solidFill>
        </p:spPr>
        <p:txBody>
          <a:bodyPr wrap="square" rtlCol="0">
            <a:spAutoFit/>
          </a:bodyPr>
          <a:lstStyle/>
          <a:p>
            <a:pPr algn="just"/>
            <a:r>
              <a:rPr lang="en-US" dirty="0" smtClean="0">
                <a:latin typeface="Arial" pitchFamily="34" charset="0"/>
                <a:cs typeface="Arial" pitchFamily="34" charset="0"/>
              </a:rPr>
              <a:t>Biểu đồ thể hiện sản lượng cá, tôm của đồng bằng sông Cửu Long, đồng bằng sông Hồng so với cả nước</a:t>
            </a:r>
            <a:endParaRPr lang="en-US" dirty="0">
              <a:latin typeface="Arial" pitchFamily="34" charset="0"/>
              <a:cs typeface="Arial" pitchFamily="34" charset="0"/>
            </a:endParaRPr>
          </a:p>
        </p:txBody>
      </p:sp>
    </p:spTree>
    <p:extLst>
      <p:ext uri="{BB962C8B-B14F-4D97-AF65-F5344CB8AC3E}">
        <p14:creationId xmlns:p14="http://schemas.microsoft.com/office/powerpoint/2010/main" val="212242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21" y="419043"/>
            <a:ext cx="9366667" cy="523220"/>
          </a:xfrm>
          <a:prstGeom prst="rect">
            <a:avLst/>
          </a:prstGeom>
          <a:noFill/>
        </p:spPr>
        <p:txBody>
          <a:bodyPr wrap="none" rtlCol="0">
            <a:spAutoFit/>
          </a:bodyPr>
          <a:lstStyle/>
          <a:p>
            <a:r>
              <a:rPr lang="en-US" sz="2800" dirty="0" smtClean="0">
                <a:solidFill>
                  <a:srgbClr val="C00000"/>
                </a:solidFill>
                <a:latin typeface="Arial" panose="020B0604020202020204" pitchFamily="34" charset="0"/>
                <a:cs typeface="Arial" panose="020B0604020202020204" pitchFamily="34" charset="0"/>
              </a:rPr>
              <a:t>Dựa vào thông tin ở mục 2 (SGK), trả lời các câu hỏi sau:</a:t>
            </a:r>
            <a:endParaRPr lang="en-US" sz="28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405125" y="3096920"/>
            <a:ext cx="11168746" cy="954107"/>
          </a:xfrm>
          <a:prstGeom prst="rect">
            <a:avLst/>
          </a:prstGeom>
          <a:solidFill>
            <a:schemeClr val="bg2">
              <a:lumMod val="90000"/>
            </a:schemeClr>
          </a:solidFill>
        </p:spPr>
        <p:txBody>
          <a:bodyPr wrap="square" rtlCol="0">
            <a:spAutoFit/>
          </a:bodyPr>
          <a:lstStyle/>
          <a:p>
            <a:pPr algn="just"/>
            <a:r>
              <a:rPr lang="en-US" sz="2800" dirty="0" smtClean="0">
                <a:latin typeface="Arial" panose="020B0604020202020204" pitchFamily="34" charset="0"/>
                <a:cs typeface="Arial" panose="020B0604020202020204" pitchFamily="34" charset="0"/>
              </a:rPr>
              <a:t>Câu 2: Điều kiện nào để đồng bằng Nam Bộ trở thành nơi nuôi và đánh bắt thuỷ sản nhiều nhất cả nước?</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350721" y="1174879"/>
            <a:ext cx="11223150" cy="523220"/>
          </a:xfrm>
          <a:prstGeom prst="rect">
            <a:avLst/>
          </a:prstGeom>
          <a:solidFill>
            <a:schemeClr val="bg2">
              <a:lumMod val="90000"/>
            </a:schemeClr>
          </a:solidFill>
        </p:spPr>
        <p:txBody>
          <a:bodyPr wrap="square" rtlCol="0">
            <a:spAutoFit/>
          </a:bodyPr>
          <a:lstStyle/>
          <a:p>
            <a:pPr algn="just"/>
            <a:r>
              <a:rPr lang="en-US" sz="2800" dirty="0" smtClean="0">
                <a:latin typeface="Arial" panose="020B0604020202020204" pitchFamily="34" charset="0"/>
                <a:cs typeface="Arial" panose="020B0604020202020204" pitchFamily="34" charset="0"/>
              </a:rPr>
              <a:t>Câu 1: Nhận xét về sản lượng thuỷ sản ở </a:t>
            </a:r>
            <a:r>
              <a:rPr lang="en-US" sz="2800" dirty="0">
                <a:latin typeface="Arial" panose="020B0604020202020204" pitchFamily="34" charset="0"/>
                <a:cs typeface="Arial" panose="020B0604020202020204" pitchFamily="34" charset="0"/>
              </a:rPr>
              <a:t>đồng bằng Nam </a:t>
            </a:r>
            <a:r>
              <a:rPr lang="en-US" sz="2800" dirty="0" smtClean="0">
                <a:latin typeface="Arial" panose="020B0604020202020204" pitchFamily="34" charset="0"/>
                <a:cs typeface="Arial" panose="020B0604020202020204" pitchFamily="34" charset="0"/>
              </a:rPr>
              <a:t>Bộ.</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544010" y="2095014"/>
            <a:ext cx="11029861" cy="523220"/>
          </a:xfrm>
          <a:prstGeom prst="rect">
            <a:avLst/>
          </a:prstGeom>
          <a:solidFill>
            <a:srgbClr val="FFFF00"/>
          </a:solidFill>
        </p:spPr>
        <p:txBody>
          <a:bodyPr wrap="square" rtlCol="0">
            <a:spAutoFit/>
          </a:bodyPr>
          <a:lstStyle/>
          <a:p>
            <a:r>
              <a:rPr lang="en-US" sz="2800" dirty="0" smtClean="0">
                <a:latin typeface="Arial" panose="020B0604020202020204" pitchFamily="34" charset="0"/>
                <a:cs typeface="Arial" panose="020B0604020202020204" pitchFamily="34" charset="0"/>
              </a:rPr>
              <a:t>Sản </a:t>
            </a:r>
            <a:r>
              <a:rPr lang="en-US" sz="2800" dirty="0">
                <a:latin typeface="Arial" panose="020B0604020202020204" pitchFamily="34" charset="0"/>
                <a:cs typeface="Arial" panose="020B0604020202020204" pitchFamily="34" charset="0"/>
              </a:rPr>
              <a:t>lượng thuỷ sản ở đồng bằng Nam </a:t>
            </a:r>
            <a:r>
              <a:rPr lang="en-US" sz="2800" dirty="0" smtClean="0">
                <a:latin typeface="Arial" panose="020B0604020202020204" pitchFamily="34" charset="0"/>
                <a:cs typeface="Arial" panose="020B0604020202020204" pitchFamily="34" charset="0"/>
              </a:rPr>
              <a:t>Bộ lớn nhất nước.</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479931" y="4403864"/>
            <a:ext cx="11093940" cy="954107"/>
          </a:xfrm>
          <a:prstGeom prst="rect">
            <a:avLst/>
          </a:prstGeom>
          <a:solidFill>
            <a:srgbClr val="FFFF00"/>
          </a:solidFill>
        </p:spPr>
        <p:txBody>
          <a:bodyPr wrap="square" rtlCol="0">
            <a:spAutoFit/>
          </a:bodyPr>
          <a:lstStyle/>
          <a:p>
            <a:pPr marL="457200" indent="-457200">
              <a:buFontTx/>
              <a:buChar char="-"/>
            </a:pPr>
            <a:r>
              <a:rPr lang="en-US" sz="2800" dirty="0" smtClean="0">
                <a:solidFill>
                  <a:srgbClr val="0000FF"/>
                </a:solidFill>
                <a:latin typeface="Arial" panose="020B0604020202020204" pitchFamily="34" charset="0"/>
                <a:cs typeface="Arial" panose="020B0604020202020204" pitchFamily="34" charset="0"/>
              </a:rPr>
              <a:t>Vùng biển rộng lớn với nhiều cá, tôm và các loại hải sản khác.</a:t>
            </a:r>
          </a:p>
          <a:p>
            <a:pPr marL="457200" indent="-457200">
              <a:buFontTx/>
              <a:buChar char="-"/>
            </a:pPr>
            <a:r>
              <a:rPr lang="en-US" sz="2800" dirty="0">
                <a:solidFill>
                  <a:srgbClr val="0000FF"/>
                </a:solidFill>
                <a:latin typeface="Arial" panose="020B0604020202020204" pitchFamily="34" charset="0"/>
                <a:cs typeface="Arial" panose="020B0604020202020204" pitchFamily="34" charset="0"/>
              </a:rPr>
              <a:t>Mạng lưới sông, ngòi, kênh, rạch dày đặc</a:t>
            </a:r>
          </a:p>
        </p:txBody>
      </p:sp>
    </p:spTree>
    <p:extLst>
      <p:ext uri="{BB962C8B-B14F-4D97-AF65-F5344CB8AC3E}">
        <p14:creationId xmlns:p14="http://schemas.microsoft.com/office/powerpoint/2010/main" val="37301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12192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5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027697" y="706856"/>
            <a:ext cx="10907128" cy="1848050"/>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2">
                    <a:lumMod val="50000"/>
                  </a:schemeClr>
                </a:solidFill>
                <a:latin typeface="Arial" panose="020B0604020202020204" pitchFamily="34" charset="0"/>
                <a:cs typeface="Arial" panose="020B0604020202020204" pitchFamily="34" charset="0"/>
              </a:rPr>
              <a:t>Kể tên một số loại thuỷ sản được đánh bắt và nuôi nhiều ở đây.</a:t>
            </a:r>
            <a:endParaRPr lang="en-US" sz="32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24" y="3492500"/>
            <a:ext cx="5822059" cy="3365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9" y="17502"/>
            <a:ext cx="5810485" cy="3281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777" y="23150"/>
            <a:ext cx="5586352" cy="3136739"/>
          </a:xfrm>
          <a:prstGeom prst="rect">
            <a:avLst/>
          </a:prstGeom>
        </p:spPr>
      </p:pic>
      <p:pic>
        <p:nvPicPr>
          <p:cNvPr id="6146" name="Picture 2" descr="D:\THUY\COVID-19\Bài dạy zoom\Tuần 33\muc-ong-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700" y="3391382"/>
            <a:ext cx="5610225" cy="3514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18170" y="2906303"/>
            <a:ext cx="1574157" cy="369332"/>
          </a:xfrm>
          <a:prstGeom prst="rect">
            <a:avLst/>
          </a:prstGeom>
          <a:solidFill>
            <a:srgbClr val="FFFF00"/>
          </a:solidFill>
        </p:spPr>
        <p:txBody>
          <a:bodyPr wrap="square" rtlCol="0">
            <a:spAutoFit/>
          </a:bodyPr>
          <a:lstStyle/>
          <a:p>
            <a:pPr algn="ctr"/>
            <a:r>
              <a:rPr lang="en-US" dirty="0" smtClean="0">
                <a:latin typeface="Arial" pitchFamily="34" charset="0"/>
                <a:cs typeface="Arial" pitchFamily="34" charset="0"/>
              </a:rPr>
              <a:t>Sò huyết</a:t>
            </a:r>
            <a:endParaRPr lang="en-US" dirty="0">
              <a:latin typeface="Arial" pitchFamily="34" charset="0"/>
              <a:cs typeface="Arial" pitchFamily="34" charset="0"/>
            </a:endParaRPr>
          </a:p>
        </p:txBody>
      </p:sp>
      <p:sp>
        <p:nvSpPr>
          <p:cNvPr id="7" name="TextBox 6"/>
          <p:cNvSpPr txBox="1"/>
          <p:nvPr/>
        </p:nvSpPr>
        <p:spPr>
          <a:xfrm>
            <a:off x="8474600" y="2802132"/>
            <a:ext cx="1574157" cy="369332"/>
          </a:xfrm>
          <a:prstGeom prst="rect">
            <a:avLst/>
          </a:prstGeom>
          <a:solidFill>
            <a:srgbClr val="FFFF00"/>
          </a:solidFill>
        </p:spPr>
        <p:txBody>
          <a:bodyPr wrap="square" rtlCol="0">
            <a:spAutoFit/>
          </a:bodyPr>
          <a:lstStyle/>
          <a:p>
            <a:pPr algn="ctr"/>
            <a:r>
              <a:rPr lang="en-US" dirty="0" smtClean="0">
                <a:latin typeface="Arial" pitchFamily="34" charset="0"/>
                <a:cs typeface="Arial" pitchFamily="34" charset="0"/>
              </a:rPr>
              <a:t>Ngao</a:t>
            </a:r>
            <a:endParaRPr lang="en-US" dirty="0">
              <a:latin typeface="Arial" pitchFamily="34" charset="0"/>
              <a:cs typeface="Arial" pitchFamily="34" charset="0"/>
            </a:endParaRPr>
          </a:p>
        </p:txBody>
      </p:sp>
      <p:sp>
        <p:nvSpPr>
          <p:cNvPr id="8" name="TextBox 7"/>
          <p:cNvSpPr txBox="1"/>
          <p:nvPr/>
        </p:nvSpPr>
        <p:spPr>
          <a:xfrm>
            <a:off x="2270570" y="6488668"/>
            <a:ext cx="1574157" cy="369332"/>
          </a:xfrm>
          <a:prstGeom prst="rect">
            <a:avLst/>
          </a:prstGeom>
          <a:solidFill>
            <a:srgbClr val="FFFF00"/>
          </a:solidFill>
        </p:spPr>
        <p:txBody>
          <a:bodyPr wrap="square" rtlCol="0">
            <a:spAutoFit/>
          </a:bodyPr>
          <a:lstStyle/>
          <a:p>
            <a:pPr algn="ctr"/>
            <a:r>
              <a:rPr lang="en-US" dirty="0" smtClean="0">
                <a:latin typeface="Arial" pitchFamily="34" charset="0"/>
                <a:cs typeface="Arial" pitchFamily="34" charset="0"/>
              </a:rPr>
              <a:t>Hàu</a:t>
            </a:r>
            <a:endParaRPr lang="en-US" dirty="0">
              <a:latin typeface="Arial" pitchFamily="34" charset="0"/>
              <a:cs typeface="Arial" pitchFamily="34" charset="0"/>
            </a:endParaRPr>
          </a:p>
        </p:txBody>
      </p:sp>
      <p:sp>
        <p:nvSpPr>
          <p:cNvPr id="9" name="TextBox 8"/>
          <p:cNvSpPr txBox="1"/>
          <p:nvPr/>
        </p:nvSpPr>
        <p:spPr>
          <a:xfrm>
            <a:off x="8325874" y="6488668"/>
            <a:ext cx="1574157" cy="369332"/>
          </a:xfrm>
          <a:prstGeom prst="rect">
            <a:avLst/>
          </a:prstGeom>
          <a:solidFill>
            <a:srgbClr val="FFFF00"/>
          </a:solidFill>
        </p:spPr>
        <p:txBody>
          <a:bodyPr wrap="square" rtlCol="0">
            <a:spAutoFit/>
          </a:bodyPr>
          <a:lstStyle/>
          <a:p>
            <a:pPr algn="ctr"/>
            <a:r>
              <a:rPr lang="en-US" dirty="0" smtClean="0">
                <a:latin typeface="Arial" pitchFamily="34" charset="0"/>
                <a:cs typeface="Arial" pitchFamily="34" charset="0"/>
              </a:rPr>
              <a:t>Mực ống</a:t>
            </a:r>
            <a:endParaRPr lang="en-US" dirty="0">
              <a:latin typeface="Arial" pitchFamily="34" charset="0"/>
              <a:cs typeface="Arial" pitchFamily="34" charset="0"/>
            </a:endParaRPr>
          </a:p>
        </p:txBody>
      </p:sp>
    </p:spTree>
    <p:extLst>
      <p:ext uri="{BB962C8B-B14F-4D97-AF65-F5344CB8AC3E}">
        <p14:creationId xmlns:p14="http://schemas.microsoft.com/office/powerpoint/2010/main" val="24880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barn(inVertical)">
                                      <p:cBhvr>
                                        <p:cTn id="25" dur="500"/>
                                        <p:tgtEl>
                                          <p:spTgt spid="614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THUY\COVID-19\Bài dạy zoom\Tuần 33\d5fc3b5f12625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 y="419463"/>
            <a:ext cx="6256117" cy="336545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THUY\COVID-19\Bài dạy zoom\Tuần 33\Tôm-hùm-việt-n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501" y="586451"/>
            <a:ext cx="5837499" cy="31984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THUY\COVID-19\Bài dạy zoom\Tuần 33\foody-upload-api-foody-mobile-untitled-200316171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84923"/>
            <a:ext cx="6261903" cy="307307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THUY\COVID-19\Bài dạy zoom\Tuần 33\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501" y="3784922"/>
            <a:ext cx="5837499" cy="30730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045" y="3384813"/>
            <a:ext cx="1331089" cy="400110"/>
          </a:xfrm>
          <a:prstGeom prst="rect">
            <a:avLst/>
          </a:prstGeom>
          <a:solidFill>
            <a:srgbClr val="FFFF00"/>
          </a:solidFill>
        </p:spPr>
        <p:txBody>
          <a:bodyPr wrap="square" rtlCol="0">
            <a:spAutoFit/>
          </a:bodyPr>
          <a:lstStyle/>
          <a:p>
            <a:pPr algn="ctr"/>
            <a:r>
              <a:rPr lang="en-US" sz="2000" dirty="0" smtClean="0">
                <a:latin typeface="Arial" pitchFamily="34" charset="0"/>
                <a:cs typeface="Arial" pitchFamily="34" charset="0"/>
              </a:rPr>
              <a:t>Cua</a:t>
            </a:r>
            <a:endParaRPr lang="en-US" sz="2000" dirty="0">
              <a:latin typeface="Arial" pitchFamily="34" charset="0"/>
              <a:cs typeface="Arial" pitchFamily="34" charset="0"/>
            </a:endParaRPr>
          </a:p>
        </p:txBody>
      </p:sp>
      <p:sp>
        <p:nvSpPr>
          <p:cNvPr id="7" name="TextBox 6"/>
          <p:cNvSpPr txBox="1"/>
          <p:nvPr/>
        </p:nvSpPr>
        <p:spPr>
          <a:xfrm>
            <a:off x="162044" y="6433958"/>
            <a:ext cx="1331089" cy="400110"/>
          </a:xfrm>
          <a:prstGeom prst="rect">
            <a:avLst/>
          </a:prstGeom>
          <a:solidFill>
            <a:srgbClr val="FFFF00"/>
          </a:solidFill>
        </p:spPr>
        <p:txBody>
          <a:bodyPr wrap="square" rtlCol="0">
            <a:spAutoFit/>
          </a:bodyPr>
          <a:lstStyle/>
          <a:p>
            <a:pPr algn="ctr"/>
            <a:r>
              <a:rPr lang="en-US" sz="2000" dirty="0" smtClean="0">
                <a:latin typeface="Arial" pitchFamily="34" charset="0"/>
                <a:cs typeface="Arial" pitchFamily="34" charset="0"/>
              </a:rPr>
              <a:t>Ghẹ</a:t>
            </a:r>
            <a:endParaRPr lang="en-US" sz="2000" dirty="0">
              <a:latin typeface="Arial" pitchFamily="34" charset="0"/>
              <a:cs typeface="Arial" pitchFamily="34" charset="0"/>
            </a:endParaRPr>
          </a:p>
        </p:txBody>
      </p:sp>
      <p:sp>
        <p:nvSpPr>
          <p:cNvPr id="8" name="TextBox 7"/>
          <p:cNvSpPr txBox="1"/>
          <p:nvPr/>
        </p:nvSpPr>
        <p:spPr>
          <a:xfrm>
            <a:off x="10606268" y="3352591"/>
            <a:ext cx="1331089" cy="400110"/>
          </a:xfrm>
          <a:prstGeom prst="rect">
            <a:avLst/>
          </a:prstGeom>
          <a:solidFill>
            <a:srgbClr val="FFFF00"/>
          </a:solidFill>
        </p:spPr>
        <p:txBody>
          <a:bodyPr wrap="square" rtlCol="0">
            <a:spAutoFit/>
          </a:bodyPr>
          <a:lstStyle/>
          <a:p>
            <a:pPr algn="ctr"/>
            <a:r>
              <a:rPr lang="en-US" sz="2000" dirty="0" smtClean="0">
                <a:latin typeface="Arial" pitchFamily="34" charset="0"/>
                <a:cs typeface="Arial" pitchFamily="34" charset="0"/>
              </a:rPr>
              <a:t>Tôm hùm</a:t>
            </a:r>
            <a:endParaRPr lang="en-US" sz="2000" dirty="0">
              <a:latin typeface="Arial" pitchFamily="34" charset="0"/>
              <a:cs typeface="Arial" pitchFamily="34" charset="0"/>
            </a:endParaRPr>
          </a:p>
        </p:txBody>
      </p:sp>
      <p:sp>
        <p:nvSpPr>
          <p:cNvPr id="9" name="TextBox 8"/>
          <p:cNvSpPr txBox="1"/>
          <p:nvPr/>
        </p:nvSpPr>
        <p:spPr>
          <a:xfrm>
            <a:off x="10606268" y="6450748"/>
            <a:ext cx="1331089" cy="400110"/>
          </a:xfrm>
          <a:prstGeom prst="rect">
            <a:avLst/>
          </a:prstGeom>
          <a:solidFill>
            <a:srgbClr val="FFFF00"/>
          </a:solidFill>
        </p:spPr>
        <p:txBody>
          <a:bodyPr wrap="square" rtlCol="0">
            <a:spAutoFit/>
          </a:bodyPr>
          <a:lstStyle/>
          <a:p>
            <a:pPr algn="ctr"/>
            <a:r>
              <a:rPr lang="en-US" sz="2000" dirty="0" smtClean="0">
                <a:latin typeface="Arial" pitchFamily="34" charset="0"/>
                <a:cs typeface="Arial" pitchFamily="34" charset="0"/>
              </a:rPr>
              <a:t>Ốc</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70641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Danh bat 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7" y="3368233"/>
            <a:ext cx="6192455" cy="34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1735976" y="6448425"/>
            <a:ext cx="2449513" cy="400050"/>
          </a:xfrm>
          <a:prstGeom prst="rect">
            <a:avLst/>
          </a:prstGeom>
          <a:solidFill>
            <a:srgbClr val="FFFF00"/>
          </a:solidFill>
          <a:ln>
            <a:noFill/>
          </a:ln>
          <a:extLst/>
        </p:spPr>
        <p:txBody>
          <a:bodyPr wrap="none">
            <a:spAutoFit/>
          </a:bodyPr>
          <a:lstStyle/>
          <a:p>
            <a:pPr eaLnBrk="0" hangingPunct="0"/>
            <a:r>
              <a:rPr lang="en-US" sz="2000" b="1" dirty="0" err="1">
                <a:latin typeface="Arial" charset="0"/>
              </a:rPr>
              <a:t>Nuôi</a:t>
            </a:r>
            <a:r>
              <a:rPr lang="en-US" sz="2000" b="1" dirty="0">
                <a:latin typeface="Arial" charset="0"/>
              </a:rPr>
              <a:t> </a:t>
            </a:r>
            <a:r>
              <a:rPr lang="en-US" sz="2000" b="1" dirty="0" err="1">
                <a:latin typeface="Arial" charset="0"/>
              </a:rPr>
              <a:t>cá</a:t>
            </a:r>
            <a:r>
              <a:rPr lang="en-US" sz="2000" b="1" dirty="0">
                <a:latin typeface="Arial" charset="0"/>
              </a:rPr>
              <a:t> </a:t>
            </a:r>
            <a:r>
              <a:rPr lang="en-US" sz="2000" b="1" dirty="0" err="1">
                <a:latin typeface="Arial" charset="0"/>
              </a:rPr>
              <a:t>trong</a:t>
            </a:r>
            <a:r>
              <a:rPr lang="en-US" sz="2000" b="1" dirty="0">
                <a:latin typeface="Arial" charset="0"/>
              </a:rPr>
              <a:t> </a:t>
            </a:r>
            <a:r>
              <a:rPr lang="en-US" sz="2000" b="1" dirty="0" err="1">
                <a:latin typeface="Arial" charset="0"/>
              </a:rPr>
              <a:t>lồng</a:t>
            </a:r>
            <a:endParaRPr lang="en-US" sz="2000" b="1" dirty="0">
              <a:latin typeface="Arial" charset="0"/>
            </a:endParaRPr>
          </a:p>
        </p:txBody>
      </p:sp>
      <p:pic>
        <p:nvPicPr>
          <p:cNvPr id="36875" name="Picture 11" descr="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685" y="3400910"/>
            <a:ext cx="5730433" cy="3480241"/>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36876" name="Text Box 12"/>
          <p:cNvSpPr txBox="1">
            <a:spLocks noChangeArrowheads="1"/>
          </p:cNvSpPr>
          <p:nvPr/>
        </p:nvSpPr>
        <p:spPr bwMode="auto">
          <a:xfrm>
            <a:off x="7239000" y="6414905"/>
            <a:ext cx="4286250" cy="400110"/>
          </a:xfrm>
          <a:prstGeom prst="rect">
            <a:avLst/>
          </a:prstGeom>
          <a:solidFill>
            <a:srgbClr val="FFFF00"/>
          </a:solidFill>
          <a:ln>
            <a:noFill/>
          </a:ln>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000" b="1" dirty="0" err="1">
                <a:latin typeface="Arial" pitchFamily="34" charset="0"/>
                <a:cs typeface="Arial" pitchFamily="34" charset="0"/>
              </a:rPr>
              <a:t>Bè</a:t>
            </a:r>
            <a:r>
              <a:rPr lang="en-US" sz="2000" b="1" dirty="0">
                <a:latin typeface="Arial" pitchFamily="34" charset="0"/>
                <a:cs typeface="Arial" pitchFamily="34" charset="0"/>
              </a:rPr>
              <a:t> </a:t>
            </a:r>
            <a:r>
              <a:rPr lang="en-US" sz="2000" b="1" dirty="0" err="1">
                <a:latin typeface="Arial" pitchFamily="34" charset="0"/>
                <a:cs typeface="Arial" pitchFamily="34" charset="0"/>
              </a:rPr>
              <a:t>nuôi</a:t>
            </a:r>
            <a:r>
              <a:rPr lang="en-US" sz="2000" b="1" dirty="0">
                <a:latin typeface="Arial" pitchFamily="34" charset="0"/>
                <a:cs typeface="Arial" pitchFamily="34" charset="0"/>
              </a:rPr>
              <a:t> </a:t>
            </a:r>
            <a:r>
              <a:rPr lang="en-US" sz="2000" b="1" dirty="0" err="1">
                <a:latin typeface="Arial" pitchFamily="34" charset="0"/>
                <a:cs typeface="Arial" pitchFamily="34" charset="0"/>
              </a:rPr>
              <a:t>cá</a:t>
            </a:r>
            <a:r>
              <a:rPr lang="en-US" sz="2000" b="1" dirty="0">
                <a:latin typeface="Arial" pitchFamily="34" charset="0"/>
                <a:cs typeface="Arial" pitchFamily="34" charset="0"/>
              </a:rPr>
              <a:t> </a:t>
            </a:r>
            <a:r>
              <a:rPr lang="en-US" sz="2000" b="1" dirty="0" err="1">
                <a:latin typeface="Arial" pitchFamily="34" charset="0"/>
                <a:cs typeface="Arial" pitchFamily="34" charset="0"/>
              </a:rPr>
              <a:t>trên</a:t>
            </a:r>
            <a:r>
              <a:rPr lang="en-US" sz="2000" b="1" dirty="0">
                <a:latin typeface="Arial" pitchFamily="34" charset="0"/>
                <a:cs typeface="Arial" pitchFamily="34" charset="0"/>
              </a:rPr>
              <a:t> </a:t>
            </a:r>
            <a:r>
              <a:rPr lang="en-US" sz="2000" b="1" dirty="0" err="1">
                <a:latin typeface="Arial" pitchFamily="34" charset="0"/>
                <a:cs typeface="Arial" pitchFamily="34" charset="0"/>
              </a:rPr>
              <a:t>sông</a:t>
            </a:r>
            <a:r>
              <a:rPr lang="en-US" sz="2000" b="1" dirty="0">
                <a:latin typeface="Arial" pitchFamily="34" charset="0"/>
                <a:cs typeface="Arial" pitchFamily="34" charset="0"/>
              </a:rPr>
              <a:t> </a:t>
            </a:r>
            <a:r>
              <a:rPr lang="en-US" sz="2000" b="1" dirty="0" err="1">
                <a:latin typeface="Arial" pitchFamily="34" charset="0"/>
                <a:cs typeface="Arial" pitchFamily="34" charset="0"/>
              </a:rPr>
              <a:t>Hậu</a:t>
            </a:r>
            <a:endParaRPr lang="en-US" sz="2000" b="1" dirty="0">
              <a:latin typeface="Arial" pitchFamily="34" charset="0"/>
              <a:cs typeface="Arial"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8" y="-1"/>
            <a:ext cx="6192454" cy="336823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6685" y="50012"/>
            <a:ext cx="5730432" cy="3318219"/>
          </a:xfrm>
          <a:prstGeom prst="rect">
            <a:avLst/>
          </a:prstGeom>
        </p:spPr>
      </p:pic>
      <p:sp>
        <p:nvSpPr>
          <p:cNvPr id="2" name="TextBox 1"/>
          <p:cNvSpPr txBox="1"/>
          <p:nvPr/>
        </p:nvSpPr>
        <p:spPr>
          <a:xfrm>
            <a:off x="2025570" y="2963119"/>
            <a:ext cx="1585731" cy="400110"/>
          </a:xfrm>
          <a:prstGeom prst="rect">
            <a:avLst/>
          </a:prstGeom>
          <a:solidFill>
            <a:srgbClr val="FFFF00"/>
          </a:solidFill>
        </p:spPr>
        <p:txBody>
          <a:bodyPr wrap="square" rtlCol="0">
            <a:spAutoFit/>
          </a:bodyPr>
          <a:lstStyle/>
          <a:p>
            <a:pPr algn="ctr"/>
            <a:r>
              <a:rPr lang="en-US" sz="2000" b="1" dirty="0" smtClean="0">
                <a:latin typeface="Arial" pitchFamily="34" charset="0"/>
                <a:cs typeface="Arial" pitchFamily="34" charset="0"/>
              </a:rPr>
              <a:t>Cá tra</a:t>
            </a:r>
            <a:endParaRPr lang="en-US" sz="2000" b="1" dirty="0">
              <a:latin typeface="Arial" pitchFamily="34" charset="0"/>
              <a:cs typeface="Arial" pitchFamily="34" charset="0"/>
            </a:endParaRPr>
          </a:p>
        </p:txBody>
      </p:sp>
      <p:sp>
        <p:nvSpPr>
          <p:cNvPr id="13" name="TextBox 12"/>
          <p:cNvSpPr txBox="1"/>
          <p:nvPr/>
        </p:nvSpPr>
        <p:spPr>
          <a:xfrm>
            <a:off x="8518485" y="2963119"/>
            <a:ext cx="1585731" cy="400110"/>
          </a:xfrm>
          <a:prstGeom prst="rect">
            <a:avLst/>
          </a:prstGeom>
          <a:solidFill>
            <a:srgbClr val="FFFF00"/>
          </a:solidFill>
        </p:spPr>
        <p:txBody>
          <a:bodyPr wrap="square" rtlCol="0">
            <a:spAutoFit/>
          </a:bodyPr>
          <a:lstStyle/>
          <a:p>
            <a:pPr algn="ctr"/>
            <a:r>
              <a:rPr lang="en-US" sz="2000" b="1" dirty="0" smtClean="0">
                <a:latin typeface="Arial" pitchFamily="34" charset="0"/>
                <a:cs typeface="Arial" pitchFamily="34" charset="0"/>
              </a:rPr>
              <a:t>Cá ba sa</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78402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1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par>
                                <p:cTn id="8" presetID="6" presetClass="entr" presetSubtype="16" fill="hold" grpId="0" nodeType="withEffect">
                                  <p:stCondLst>
                                    <p:cond delay="10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10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1000"/>
                                        <p:tgtEl>
                                          <p:spTgt spid="11"/>
                                        </p:tgtEl>
                                      </p:cBhvr>
                                    </p:animEffect>
                                  </p:childTnLst>
                                </p:cTn>
                              </p:par>
                              <p:par>
                                <p:cTn id="14" presetID="6" presetClass="entr" presetSubtype="16"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872"/>
                                        </p:tgtEl>
                                        <p:attrNameLst>
                                          <p:attrName>style.visibility</p:attrName>
                                        </p:attrNameLst>
                                      </p:cBhvr>
                                      <p:to>
                                        <p:strVal val="visible"/>
                                      </p:to>
                                    </p:set>
                                    <p:anim calcmode="lin" valueType="num">
                                      <p:cBhvr additive="base">
                                        <p:cTn id="21" dur="500" fill="hold"/>
                                        <p:tgtEl>
                                          <p:spTgt spid="36872"/>
                                        </p:tgtEl>
                                        <p:attrNameLst>
                                          <p:attrName>ppt_x</p:attrName>
                                        </p:attrNameLst>
                                      </p:cBhvr>
                                      <p:tavLst>
                                        <p:tav tm="0">
                                          <p:val>
                                            <p:strVal val="#ppt_x"/>
                                          </p:val>
                                        </p:tav>
                                        <p:tav tm="100000">
                                          <p:val>
                                            <p:strVal val="#ppt_x"/>
                                          </p:val>
                                        </p:tav>
                                      </p:tavLst>
                                    </p:anim>
                                    <p:anim calcmode="lin" valueType="num">
                                      <p:cBhvr additive="base">
                                        <p:cTn id="22" dur="500" fill="hold"/>
                                        <p:tgtEl>
                                          <p:spTgt spid="3687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873"/>
                                        </p:tgtEl>
                                        <p:attrNameLst>
                                          <p:attrName>style.visibility</p:attrName>
                                        </p:attrNameLst>
                                      </p:cBhvr>
                                      <p:to>
                                        <p:strVal val="visible"/>
                                      </p:to>
                                    </p:set>
                                    <p:anim calcmode="lin" valueType="num">
                                      <p:cBhvr additive="base">
                                        <p:cTn id="25" dur="500" fill="hold"/>
                                        <p:tgtEl>
                                          <p:spTgt spid="36873"/>
                                        </p:tgtEl>
                                        <p:attrNameLst>
                                          <p:attrName>ppt_x</p:attrName>
                                        </p:attrNameLst>
                                      </p:cBhvr>
                                      <p:tavLst>
                                        <p:tav tm="0">
                                          <p:val>
                                            <p:strVal val="#ppt_x"/>
                                          </p:val>
                                        </p:tav>
                                        <p:tav tm="100000">
                                          <p:val>
                                            <p:strVal val="#ppt_x"/>
                                          </p:val>
                                        </p:tav>
                                      </p:tavLst>
                                    </p:anim>
                                    <p:anim calcmode="lin" valueType="num">
                                      <p:cBhvr additive="base">
                                        <p:cTn id="26" dur="500" fill="hold"/>
                                        <p:tgtEl>
                                          <p:spTgt spid="3687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875"/>
                                        </p:tgtEl>
                                        <p:attrNameLst>
                                          <p:attrName>style.visibility</p:attrName>
                                        </p:attrNameLst>
                                      </p:cBhvr>
                                      <p:to>
                                        <p:strVal val="visible"/>
                                      </p:to>
                                    </p:set>
                                    <p:anim calcmode="lin" valueType="num">
                                      <p:cBhvr additive="base">
                                        <p:cTn id="29" dur="500" fill="hold"/>
                                        <p:tgtEl>
                                          <p:spTgt spid="36875"/>
                                        </p:tgtEl>
                                        <p:attrNameLst>
                                          <p:attrName>ppt_x</p:attrName>
                                        </p:attrNameLst>
                                      </p:cBhvr>
                                      <p:tavLst>
                                        <p:tav tm="0">
                                          <p:val>
                                            <p:strVal val="#ppt_x"/>
                                          </p:val>
                                        </p:tav>
                                        <p:tav tm="100000">
                                          <p:val>
                                            <p:strVal val="#ppt_x"/>
                                          </p:val>
                                        </p:tav>
                                      </p:tavLst>
                                    </p:anim>
                                    <p:anim calcmode="lin" valueType="num">
                                      <p:cBhvr additive="base">
                                        <p:cTn id="30" dur="500" fill="hold"/>
                                        <p:tgtEl>
                                          <p:spTgt spid="368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876"/>
                                        </p:tgtEl>
                                        <p:attrNameLst>
                                          <p:attrName>style.visibility</p:attrName>
                                        </p:attrNameLst>
                                      </p:cBhvr>
                                      <p:to>
                                        <p:strVal val="visible"/>
                                      </p:to>
                                    </p:set>
                                    <p:anim calcmode="lin" valueType="num">
                                      <p:cBhvr additive="base">
                                        <p:cTn id="33" dur="500" fill="hold"/>
                                        <p:tgtEl>
                                          <p:spTgt spid="36876"/>
                                        </p:tgtEl>
                                        <p:attrNameLst>
                                          <p:attrName>ppt_x</p:attrName>
                                        </p:attrNameLst>
                                      </p:cBhvr>
                                      <p:tavLst>
                                        <p:tav tm="0">
                                          <p:val>
                                            <p:strVal val="#ppt_x"/>
                                          </p:val>
                                        </p:tav>
                                        <p:tav tm="100000">
                                          <p:val>
                                            <p:strVal val="#ppt_x"/>
                                          </p:val>
                                        </p:tav>
                                      </p:tavLst>
                                    </p:anim>
                                    <p:anim calcmode="lin" valueType="num">
                                      <p:cBhvr additive="base">
                                        <p:cTn id="34"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76" grpId="0" animBg="1"/>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896815" y="0"/>
            <a:ext cx="6400800" cy="1981200"/>
            <a:chOff x="912" y="864"/>
            <a:chExt cx="3312" cy="1008"/>
          </a:xfrm>
        </p:grpSpPr>
        <p:pic>
          <p:nvPicPr>
            <p:cNvPr id="7173"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2" y="864"/>
              <a:ext cx="98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5" descr="KTB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2" y="960"/>
              <a:ext cx="235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0" name="Text Box 10"/>
          <p:cNvSpPr txBox="1">
            <a:spLocks noChangeArrowheads="1"/>
          </p:cNvSpPr>
          <p:nvPr/>
        </p:nvSpPr>
        <p:spPr bwMode="auto">
          <a:xfrm>
            <a:off x="2752119" y="1597935"/>
            <a:ext cx="8839200" cy="954107"/>
          </a:xfrm>
          <a:prstGeom prst="rect">
            <a:avLst/>
          </a:prstGeom>
          <a:solidFill>
            <a:schemeClr val="accent3">
              <a:lumMod val="20000"/>
              <a:lumOff val="80000"/>
            </a:schemeClr>
          </a:solidFill>
          <a:ln>
            <a:noFill/>
          </a:ln>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1. </a:t>
            </a:r>
            <a:r>
              <a:rPr lang="en-US" altLang="en-US" sz="2800" b="1" dirty="0" err="1" smtClean="0">
                <a:solidFill>
                  <a:srgbClr val="0000FF"/>
                </a:solidFill>
                <a:latin typeface="Times New Roman" panose="02020603050405020304" pitchFamily="18" charset="0"/>
                <a:cs typeface="Times New Roman" panose="02020603050405020304" pitchFamily="18" charset="0"/>
              </a:rPr>
              <a:t>Người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dân</a:t>
            </a:r>
            <a:r>
              <a:rPr lang="en-US" altLang="en-US" sz="2800" b="1" dirty="0" smtClean="0">
                <a:solidFill>
                  <a:srgbClr val="0000FF"/>
                </a:solidFill>
                <a:latin typeface="Times New Roman" panose="02020603050405020304" pitchFamily="18" charset="0"/>
                <a:cs typeface="Times New Roman" panose="02020603050405020304" pitchFamily="18" charset="0"/>
              </a:rPr>
              <a:t> ở </a:t>
            </a:r>
            <a:r>
              <a:rPr lang="en-US" altLang="en-US" sz="2800" b="1" dirty="0" err="1" smtClean="0">
                <a:solidFill>
                  <a:srgbClr val="0000FF"/>
                </a:solidFill>
                <a:latin typeface="Times New Roman" panose="02020603050405020304" pitchFamily="18" charset="0"/>
                <a:cs typeface="Times New Roman" panose="02020603050405020304" pitchFamily="18" charset="0"/>
              </a:rPr>
              <a:t>đồng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bằng</a:t>
            </a:r>
            <a:r>
              <a:rPr lang="en-US" altLang="en-US" sz="2800" b="1" dirty="0" smtClean="0">
                <a:solidFill>
                  <a:srgbClr val="0000FF"/>
                </a:solidFill>
                <a:latin typeface="Times New Roman" panose="02020603050405020304" pitchFamily="18" charset="0"/>
                <a:cs typeface="Times New Roman" panose="02020603050405020304" pitchFamily="18" charset="0"/>
              </a:rPr>
              <a:t> Nam </a:t>
            </a:r>
            <a:r>
              <a:rPr lang="en-US" altLang="en-US" sz="2800" b="1" dirty="0" err="1" smtClean="0">
                <a:solidFill>
                  <a:srgbClr val="0000FF"/>
                </a:solidFill>
                <a:latin typeface="Times New Roman" panose="02020603050405020304" pitchFamily="18" charset="0"/>
                <a:cs typeface="Times New Roman" panose="02020603050405020304" pitchFamily="18" charset="0"/>
              </a:rPr>
              <a:t>Bộ</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chủ</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yếu</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là</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những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dân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tộc</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nào</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Họ</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thường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làm</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nhà</a:t>
            </a:r>
            <a:r>
              <a:rPr lang="en-US" altLang="en-US" sz="2800" b="1" dirty="0" smtClean="0">
                <a:solidFill>
                  <a:srgbClr val="0000FF"/>
                </a:solidFill>
                <a:latin typeface="Times New Roman" panose="02020603050405020304" pitchFamily="18" charset="0"/>
                <a:cs typeface="Times New Roman" panose="02020603050405020304" pitchFamily="18" charset="0"/>
              </a:rPr>
              <a:t> ở </a:t>
            </a:r>
            <a:r>
              <a:rPr lang="en-US" altLang="en-US" sz="2800" b="1" dirty="0" err="1" smtClean="0">
                <a:solidFill>
                  <a:srgbClr val="0000FF"/>
                </a:solidFill>
                <a:latin typeface="Times New Roman" panose="02020603050405020304" pitchFamily="18" charset="0"/>
                <a:cs typeface="Times New Roman" panose="02020603050405020304" pitchFamily="18" charset="0"/>
              </a:rPr>
              <a:t>đâu</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vi-VN" altLang="en-US" sz="2800" b="1" dirty="0">
              <a:solidFill>
                <a:srgbClr val="0000FF"/>
              </a:solidFill>
              <a:latin typeface="Times New Roman" panose="02020603050405020304" pitchFamily="18" charset="0"/>
              <a:cs typeface="Times New Roman" panose="02020603050405020304" pitchFamily="18" charset="0"/>
            </a:endParaRPr>
          </a:p>
        </p:txBody>
      </p:sp>
      <p:sp>
        <p:nvSpPr>
          <p:cNvPr id="61451" name="Text Box 11"/>
          <p:cNvSpPr txBox="1">
            <a:spLocks noChangeArrowheads="1"/>
          </p:cNvSpPr>
          <p:nvPr/>
        </p:nvSpPr>
        <p:spPr bwMode="auto">
          <a:xfrm>
            <a:off x="2752119" y="3839637"/>
            <a:ext cx="8839200" cy="523220"/>
          </a:xfrm>
          <a:prstGeom prst="rect">
            <a:avLst/>
          </a:prstGeom>
          <a:solidFill>
            <a:schemeClr val="accent3">
              <a:lumMod val="20000"/>
              <a:lumOff val="80000"/>
            </a:schemeClr>
          </a:solidFill>
          <a:ln>
            <a:noFill/>
          </a:ln>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2. </a:t>
            </a:r>
            <a:r>
              <a:rPr lang="en-US" altLang="en-US" sz="2800" b="1" dirty="0" err="1" smtClean="0">
                <a:solidFill>
                  <a:srgbClr val="0000FF"/>
                </a:solidFill>
                <a:latin typeface="Times New Roman" panose="02020603050405020304" pitchFamily="18" charset="0"/>
                <a:cs typeface="Times New Roman" panose="02020603050405020304" pitchFamily="18" charset="0"/>
              </a:rPr>
              <a:t>Kể</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tên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một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số</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lễ</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hội</a:t>
            </a:r>
            <a:r>
              <a:rPr lang="en-US" altLang="en-US" sz="2800" b="1" dirty="0" smtClean="0">
                <a:solidFill>
                  <a:srgbClr val="0000FF"/>
                </a:solidFill>
                <a:latin typeface="Times New Roman" panose="02020603050405020304" pitchFamily="18" charset="0"/>
                <a:cs typeface="Times New Roman" panose="02020603050405020304" pitchFamily="18" charset="0"/>
              </a:rPr>
              <a:t> ở </a:t>
            </a:r>
            <a:r>
              <a:rPr lang="en-US" altLang="en-US" sz="2800" b="1" dirty="0" err="1" smtClean="0">
                <a:solidFill>
                  <a:srgbClr val="0000FF"/>
                </a:solidFill>
                <a:latin typeface="Times New Roman" panose="02020603050405020304" pitchFamily="18" charset="0"/>
                <a:cs typeface="Times New Roman" panose="02020603050405020304" pitchFamily="18" charset="0"/>
              </a:rPr>
              <a:t>đồng</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bằng</a:t>
            </a:r>
            <a:r>
              <a:rPr lang="en-US" altLang="en-US" sz="2800" b="1" dirty="0" smtClean="0">
                <a:solidFill>
                  <a:srgbClr val="0000FF"/>
                </a:solidFill>
                <a:latin typeface="Times New Roman" panose="02020603050405020304" pitchFamily="18" charset="0"/>
                <a:cs typeface="Times New Roman" panose="02020603050405020304" pitchFamily="18" charset="0"/>
              </a:rPr>
              <a:t> Nam </a:t>
            </a:r>
            <a:r>
              <a:rPr lang="en-US" altLang="en-US" sz="2800" b="1" dirty="0" err="1" smtClean="0">
                <a:solidFill>
                  <a:srgbClr val="0000FF"/>
                </a:solidFill>
                <a:latin typeface="Times New Roman" panose="02020603050405020304" pitchFamily="18" charset="0"/>
                <a:cs typeface="Times New Roman" panose="02020603050405020304" pitchFamily="18" charset="0"/>
              </a:rPr>
              <a:t>Bộ</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52119" y="2699413"/>
            <a:ext cx="8839200" cy="954107"/>
          </a:xfrm>
          <a:prstGeom prst="rect">
            <a:avLst/>
          </a:prstGeom>
          <a:solidFill>
            <a:schemeClr val="bg2"/>
          </a:solidFill>
        </p:spPr>
        <p:txBody>
          <a:bodyPr wrap="square" rtlCol="0">
            <a:spAutoFit/>
          </a:bodyPr>
          <a:lstStyle/>
          <a:p>
            <a:pPr algn="just"/>
            <a:r>
              <a:rPr lang="en-US" sz="2800" dirty="0">
                <a:latin typeface="Times New Roman" pitchFamily="18" charset="0"/>
                <a:sym typeface="Wingdings" pitchFamily="2" charset="2"/>
              </a:rPr>
              <a:t>M</a:t>
            </a:r>
            <a:r>
              <a:rPr lang="en-US" sz="2800" dirty="0">
                <a:latin typeface="Times New Roman" pitchFamily="18" charset="0"/>
              </a:rPr>
              <a:t>ột số dân tộc sống ở đồng bằng Nam Bộ là</a:t>
            </a:r>
            <a:r>
              <a:rPr lang="en-US" sz="2800" dirty="0" smtClean="0">
                <a:latin typeface="Times New Roman" pitchFamily="18" charset="0"/>
              </a:rPr>
              <a:t>: </a:t>
            </a:r>
            <a:r>
              <a:rPr lang="en-US" sz="2800" dirty="0">
                <a:latin typeface="Times New Roman" pitchFamily="18" charset="0"/>
                <a:cs typeface="Times New Roman" pitchFamily="18" charset="0"/>
              </a:rPr>
              <a:t>Kinh, Khơ-me, Chăm, </a:t>
            </a:r>
            <a:r>
              <a:rPr lang="en-US" sz="2800" dirty="0" smtClean="0">
                <a:latin typeface="Times New Roman" pitchFamily="18" charset="0"/>
                <a:cs typeface="Times New Roman" pitchFamily="18" charset="0"/>
              </a:rPr>
              <a:t>Hoa. Họ thường làm nhà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ven sông, kênh, rạch</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2792704" y="4575105"/>
            <a:ext cx="8839200" cy="1815882"/>
          </a:xfrm>
          <a:prstGeom prst="rect">
            <a:avLst/>
          </a:prstGeom>
          <a:solidFill>
            <a:schemeClr val="bg2"/>
          </a:solidFill>
        </p:spPr>
        <p:txBody>
          <a:bodyPr wrap="square" rtlCol="0">
            <a:spAutoFit/>
          </a:bodyPr>
          <a:lstStyle/>
          <a:p>
            <a:pPr algn="just"/>
            <a:r>
              <a:rPr lang="en-US" sz="2800" dirty="0" smtClean="0">
                <a:latin typeface="Times New Roman" pitchFamily="18" charset="0"/>
                <a:sym typeface="Wingdings" pitchFamily="2" charset="2"/>
              </a:rPr>
              <a:t>- Lễ </a:t>
            </a:r>
            <a:r>
              <a:rPr lang="en-US" sz="2800" dirty="0">
                <a:latin typeface="Times New Roman" pitchFamily="18" charset="0"/>
                <a:sym typeface="Wingdings" pitchFamily="2" charset="2"/>
              </a:rPr>
              <a:t>hội Bà Chúa Xứ ở Châu Đốc (An Giang ).</a:t>
            </a:r>
          </a:p>
          <a:p>
            <a:pPr algn="just"/>
            <a:r>
              <a:rPr lang="en-US" sz="2800" dirty="0">
                <a:latin typeface="Times New Roman" pitchFamily="18" charset="0"/>
                <a:sym typeface="Wingdings" pitchFamily="2" charset="2"/>
              </a:rPr>
              <a:t>- Hội xuân núi Bà ở Tây Ninh.</a:t>
            </a:r>
          </a:p>
          <a:p>
            <a:pPr algn="just"/>
            <a:r>
              <a:rPr lang="en-US" sz="2800" dirty="0">
                <a:latin typeface="Times New Roman" pitchFamily="18" charset="0"/>
                <a:sym typeface="Wingdings" pitchFamily="2" charset="2"/>
              </a:rPr>
              <a:t>- Lễ cúng Trăng của đồng bào Khơ-me.</a:t>
            </a:r>
          </a:p>
          <a:p>
            <a:pPr algn="just"/>
            <a:r>
              <a:rPr lang="en-US" sz="2800" dirty="0">
                <a:latin typeface="Times New Roman" pitchFamily="18" charset="0"/>
                <a:sym typeface="Wingdings" pitchFamily="2" charset="2"/>
              </a:rPr>
              <a:t>- Lễ tế thần cá Ông của làng chài ven biển,… </a:t>
            </a:r>
          </a:p>
        </p:txBody>
      </p:sp>
    </p:spTree>
    <p:extLst>
      <p:ext uri="{BB962C8B-B14F-4D97-AF65-F5344CB8AC3E}">
        <p14:creationId xmlns:p14="http://schemas.microsoft.com/office/powerpoint/2010/main" val="1242569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1450"/>
                                        </p:tgtEl>
                                        <p:attrNameLst>
                                          <p:attrName>style.visibility</p:attrName>
                                        </p:attrNameLst>
                                      </p:cBhvr>
                                      <p:to>
                                        <p:strVal val="visible"/>
                                      </p:to>
                                    </p:set>
                                    <p:animEffect transition="in" filter="barn(inVertical)">
                                      <p:cBhvr>
                                        <p:cTn id="13" dur="500"/>
                                        <p:tgtEl>
                                          <p:spTgt spid="6145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1451"/>
                                        </p:tgtEl>
                                        <p:attrNameLst>
                                          <p:attrName>style.visibility</p:attrName>
                                        </p:attrNameLst>
                                      </p:cBhvr>
                                      <p:to>
                                        <p:strVal val="visible"/>
                                      </p:to>
                                    </p:set>
                                    <p:animEffect transition="in" filter="barn(inVertical)">
                                      <p:cBhvr>
                                        <p:cTn id="23" dur="500"/>
                                        <p:tgtEl>
                                          <p:spTgt spid="6145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P spid="61451" grpId="0" animBg="1"/>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Line 9"/>
          <p:cNvSpPr>
            <a:spLocks noChangeShapeType="1"/>
          </p:cNvSpPr>
          <p:nvPr/>
        </p:nvSpPr>
        <p:spPr bwMode="auto">
          <a:xfrm flipH="1">
            <a:off x="4470400" y="2114309"/>
            <a:ext cx="1320800" cy="103497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2" name="Line 10"/>
          <p:cNvSpPr>
            <a:spLocks noChangeShapeType="1"/>
          </p:cNvSpPr>
          <p:nvPr/>
        </p:nvSpPr>
        <p:spPr bwMode="auto">
          <a:xfrm>
            <a:off x="5791200" y="2114309"/>
            <a:ext cx="1625600" cy="95877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2" name="AutoShape 20"/>
          <p:cNvSpPr>
            <a:spLocks noChangeArrowheads="1"/>
          </p:cNvSpPr>
          <p:nvPr/>
        </p:nvSpPr>
        <p:spPr bwMode="auto">
          <a:xfrm>
            <a:off x="1632031" y="520861"/>
            <a:ext cx="9039829" cy="1593448"/>
          </a:xfrm>
          <a:prstGeom prst="cloudCallout">
            <a:avLst>
              <a:gd name="adj1" fmla="val -14088"/>
              <a:gd name="adj2" fmla="val -140625"/>
            </a:avLst>
          </a:prstGeom>
          <a:solidFill>
            <a:schemeClr val="accent2">
              <a:lumMod val="20000"/>
              <a:lumOff val="80000"/>
            </a:schemeClr>
          </a:solidFill>
          <a:ln w="9525">
            <a:solidFill>
              <a:srgbClr val="99FFCC"/>
            </a:solidFill>
            <a:round/>
            <a:headEnd/>
            <a:tailEnd/>
          </a:ln>
          <a:effectLst/>
        </p:spPr>
        <p:txBody>
          <a:bodyPr/>
          <a:lstStyle/>
          <a:p>
            <a:pPr algn="ctr"/>
            <a:r>
              <a:rPr lang="en-US" altLang="en-US" sz="3000" dirty="0">
                <a:latin typeface="Arial" pitchFamily="34" charset="0"/>
                <a:cs typeface="Arial" pitchFamily="34" charset="0"/>
              </a:rPr>
              <a:t> Thuỷ sản của đồng bằng Nam Bộ </a:t>
            </a:r>
            <a:r>
              <a:rPr lang="vi-VN" altLang="en-US" sz="3000" dirty="0">
                <a:latin typeface="Arial" pitchFamily="34" charset="0"/>
                <a:cs typeface="Arial" pitchFamily="34" charset="0"/>
              </a:rPr>
              <a:t>được</a:t>
            </a:r>
            <a:r>
              <a:rPr lang="en-US" altLang="en-US" sz="3000" dirty="0">
                <a:latin typeface="Arial" pitchFamily="34" charset="0"/>
                <a:cs typeface="Arial" pitchFamily="34" charset="0"/>
              </a:rPr>
              <a:t> ti</a:t>
            </a:r>
            <a:r>
              <a:rPr lang="vi-VN" altLang="en-US" sz="3000" dirty="0">
                <a:latin typeface="Arial" pitchFamily="34" charset="0"/>
                <a:cs typeface="Arial" pitchFamily="34" charset="0"/>
              </a:rPr>
              <a:t>ê</a:t>
            </a:r>
            <a:r>
              <a:rPr lang="en-US" altLang="en-US" sz="3000" dirty="0">
                <a:latin typeface="Arial" pitchFamily="34" charset="0"/>
                <a:cs typeface="Arial" pitchFamily="34" charset="0"/>
              </a:rPr>
              <a:t>u th</a:t>
            </a:r>
            <a:r>
              <a:rPr lang="vi-VN" altLang="en-US" sz="3000" dirty="0">
                <a:latin typeface="Arial" pitchFamily="34" charset="0"/>
                <a:cs typeface="Arial" pitchFamily="34" charset="0"/>
              </a:rPr>
              <a:t>ụ</a:t>
            </a:r>
            <a:r>
              <a:rPr lang="en-US" altLang="en-US" sz="3000" dirty="0">
                <a:latin typeface="Arial" pitchFamily="34" charset="0"/>
                <a:cs typeface="Arial" pitchFamily="34" charset="0"/>
              </a:rPr>
              <a:t> </a:t>
            </a:r>
            <a:r>
              <a:rPr lang="vi-VN" altLang="en-US" sz="3000" dirty="0">
                <a:latin typeface="Arial" pitchFamily="34" charset="0"/>
                <a:cs typeface="Arial" pitchFamily="34" charset="0"/>
              </a:rPr>
              <a:t>ở</a:t>
            </a:r>
            <a:r>
              <a:rPr lang="en-US" altLang="en-US" sz="3000" dirty="0">
                <a:latin typeface="Arial" pitchFamily="34" charset="0"/>
                <a:cs typeface="Arial" pitchFamily="34" charset="0"/>
              </a:rPr>
              <a:t> đâu?</a:t>
            </a:r>
            <a:endParaRPr lang="vi-VN" altLang="en-US" sz="3000" dirty="0">
              <a:latin typeface="Arial" pitchFamily="34" charset="0"/>
              <a:cs typeface="Arial" pitchFamily="34" charset="0"/>
            </a:endParaRPr>
          </a:p>
        </p:txBody>
      </p:sp>
      <p:sp>
        <p:nvSpPr>
          <p:cNvPr id="90135" name="Rectangle 23"/>
          <p:cNvSpPr>
            <a:spLocks noChangeArrowheads="1"/>
          </p:cNvSpPr>
          <p:nvPr/>
        </p:nvSpPr>
        <p:spPr bwMode="auto">
          <a:xfrm>
            <a:off x="2641600" y="3149279"/>
            <a:ext cx="3149600" cy="914400"/>
          </a:xfrm>
          <a:prstGeom prst="rect">
            <a:avLst/>
          </a:prstGeom>
          <a:solidFill>
            <a:schemeClr val="bg2">
              <a:lumMod val="90000"/>
            </a:schemeClr>
          </a:solidFill>
          <a:ln w="9525">
            <a:solidFill>
              <a:schemeClr val="bg1"/>
            </a:solidFill>
            <a:miter lim="800000"/>
            <a:headEnd/>
            <a:tailEnd/>
          </a:ln>
          <a:effectLst/>
        </p:spPr>
        <p:txBody>
          <a:bodyPr wrap="none" anchor="ctr"/>
          <a:lstStyle/>
          <a:p>
            <a:pPr algn="ctr"/>
            <a:r>
              <a:rPr lang="en-US" altLang="en-US" sz="3000" dirty="0" smtClean="0">
                <a:latin typeface="Arial" pitchFamily="34" charset="0"/>
                <a:cs typeface="Arial" pitchFamily="34" charset="0"/>
              </a:rPr>
              <a:t>Trong nước</a:t>
            </a:r>
            <a:endParaRPr lang="vi-VN" altLang="en-US" sz="3000" dirty="0">
              <a:latin typeface="Arial" pitchFamily="34" charset="0"/>
              <a:cs typeface="Arial" pitchFamily="34" charset="0"/>
            </a:endParaRPr>
          </a:p>
        </p:txBody>
      </p:sp>
      <p:sp>
        <p:nvSpPr>
          <p:cNvPr id="90136" name="Rectangle 24"/>
          <p:cNvSpPr>
            <a:spLocks noChangeArrowheads="1"/>
          </p:cNvSpPr>
          <p:nvPr/>
        </p:nvSpPr>
        <p:spPr bwMode="auto">
          <a:xfrm>
            <a:off x="6382795" y="3082725"/>
            <a:ext cx="3149600" cy="914400"/>
          </a:xfrm>
          <a:prstGeom prst="rect">
            <a:avLst/>
          </a:prstGeom>
          <a:solidFill>
            <a:schemeClr val="bg2">
              <a:lumMod val="90000"/>
            </a:schemeClr>
          </a:solidFill>
          <a:ln w="9525">
            <a:solidFill>
              <a:schemeClr val="bg1"/>
            </a:solidFill>
            <a:miter lim="800000"/>
            <a:headEnd/>
            <a:tailEnd/>
          </a:ln>
          <a:effectLst/>
        </p:spPr>
        <p:txBody>
          <a:bodyPr wrap="none" anchor="ctr"/>
          <a:lstStyle/>
          <a:p>
            <a:pPr algn="ctr"/>
            <a:r>
              <a:rPr lang="en-US" altLang="en-US" sz="3000">
                <a:latin typeface="Arial" pitchFamily="34" charset="0"/>
                <a:cs typeface="Arial" pitchFamily="34" charset="0"/>
              </a:rPr>
              <a:t>Xuất kh</a:t>
            </a:r>
            <a:r>
              <a:rPr lang="vi-VN" altLang="en-US" sz="3000">
                <a:latin typeface="Arial" pitchFamily="34" charset="0"/>
                <a:cs typeface="Arial" pitchFamily="34" charset="0"/>
              </a:rPr>
              <a:t>ẩu</a:t>
            </a:r>
          </a:p>
        </p:txBody>
      </p:sp>
    </p:spTree>
    <p:extLst>
      <p:ext uri="{BB962C8B-B14F-4D97-AF65-F5344CB8AC3E}">
        <p14:creationId xmlns:p14="http://schemas.microsoft.com/office/powerpoint/2010/main" val="369349872"/>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132"/>
                                        </p:tgtEl>
                                        <p:attrNameLst>
                                          <p:attrName>style.visibility</p:attrName>
                                        </p:attrNameLst>
                                      </p:cBhvr>
                                      <p:to>
                                        <p:strVal val="visible"/>
                                      </p:to>
                                    </p:set>
                                    <p:anim calcmode="lin" valueType="num">
                                      <p:cBhvr>
                                        <p:cTn id="7" dur="500" fill="hold"/>
                                        <p:tgtEl>
                                          <p:spTgt spid="90132"/>
                                        </p:tgtEl>
                                        <p:attrNameLst>
                                          <p:attrName>ppt_w</p:attrName>
                                        </p:attrNameLst>
                                      </p:cBhvr>
                                      <p:tavLst>
                                        <p:tav tm="0">
                                          <p:val>
                                            <p:fltVal val="0"/>
                                          </p:val>
                                        </p:tav>
                                        <p:tav tm="100000">
                                          <p:val>
                                            <p:strVal val="#ppt_w"/>
                                          </p:val>
                                        </p:tav>
                                      </p:tavLst>
                                    </p:anim>
                                    <p:anim calcmode="lin" valueType="num">
                                      <p:cBhvr>
                                        <p:cTn id="8" dur="500" fill="hold"/>
                                        <p:tgtEl>
                                          <p:spTgt spid="90132"/>
                                        </p:tgtEl>
                                        <p:attrNameLst>
                                          <p:attrName>ppt_h</p:attrName>
                                        </p:attrNameLst>
                                      </p:cBhvr>
                                      <p:tavLst>
                                        <p:tav tm="0">
                                          <p:val>
                                            <p:fltVal val="0"/>
                                          </p:val>
                                        </p:tav>
                                        <p:tav tm="100000">
                                          <p:val>
                                            <p:strVal val="#ppt_h"/>
                                          </p:val>
                                        </p:tav>
                                      </p:tavLst>
                                    </p:anim>
                                    <p:animEffect transition="in" filter="fade">
                                      <p:cBhvr>
                                        <p:cTn id="9" dur="500"/>
                                        <p:tgtEl>
                                          <p:spTgt spid="901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0121"/>
                                        </p:tgtEl>
                                        <p:attrNameLst>
                                          <p:attrName>style.visibility</p:attrName>
                                        </p:attrNameLst>
                                      </p:cBhvr>
                                      <p:to>
                                        <p:strVal val="visible"/>
                                      </p:to>
                                    </p:set>
                                    <p:animEffect transition="in" filter="barn(inVertical)">
                                      <p:cBhvr>
                                        <p:cTn id="14" dur="500"/>
                                        <p:tgtEl>
                                          <p:spTgt spid="901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0122"/>
                                        </p:tgtEl>
                                        <p:attrNameLst>
                                          <p:attrName>style.visibility</p:attrName>
                                        </p:attrNameLst>
                                      </p:cBhvr>
                                      <p:to>
                                        <p:strVal val="visible"/>
                                      </p:to>
                                    </p:set>
                                    <p:animEffect transition="in" filter="barn(inVertical)">
                                      <p:cBhvr>
                                        <p:cTn id="17" dur="500"/>
                                        <p:tgtEl>
                                          <p:spTgt spid="9012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0135"/>
                                        </p:tgtEl>
                                        <p:attrNameLst>
                                          <p:attrName>style.visibility</p:attrName>
                                        </p:attrNameLst>
                                      </p:cBhvr>
                                      <p:to>
                                        <p:strVal val="visible"/>
                                      </p:to>
                                    </p:set>
                                    <p:animEffect transition="in" filter="wipe(down)">
                                      <p:cBhvr>
                                        <p:cTn id="20" dur="500"/>
                                        <p:tgtEl>
                                          <p:spTgt spid="9013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0136"/>
                                        </p:tgtEl>
                                        <p:attrNameLst>
                                          <p:attrName>style.visibility</p:attrName>
                                        </p:attrNameLst>
                                      </p:cBhvr>
                                      <p:to>
                                        <p:strVal val="visible"/>
                                      </p:to>
                                    </p:set>
                                    <p:animEffect transition="in" filter="wipe(down)">
                                      <p:cBhvr>
                                        <p:cTn id="23" dur="500"/>
                                        <p:tgtEl>
                                          <p:spTgt spid="90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animBg="1"/>
      <p:bldP spid="90122" grpId="0" animBg="1"/>
      <p:bldP spid="90132" grpId="0" animBg="1"/>
      <p:bldP spid="90135" grpId="0" animBg="1"/>
      <p:bldP spid="901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Che bien c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007261" cy="577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471344" y="5960978"/>
            <a:ext cx="4934031" cy="488950"/>
          </a:xfrm>
          <a:prstGeom prst="rect">
            <a:avLst/>
          </a:prstGeom>
          <a:solidFill>
            <a:srgbClr val="FFFF00"/>
          </a:solidFill>
          <a:ln>
            <a:noFill/>
          </a:ln>
          <a:effectLst/>
        </p:spPr>
        <p:txBody>
          <a:bodyPr wrap="square">
            <a:spAutoFit/>
          </a:bodyPr>
          <a:lstStyle/>
          <a:p>
            <a:pPr algn="ctr" eaLnBrk="1" hangingPunct="1">
              <a:spcBef>
                <a:spcPct val="50000"/>
              </a:spcBef>
            </a:pPr>
            <a:r>
              <a:rPr lang="en-US" altLang="en-US" sz="2600" b="1" dirty="0">
                <a:latin typeface="Arial" charset="0"/>
              </a:rPr>
              <a:t>Cá tra, cá ba sa xuất khẩu  </a:t>
            </a:r>
          </a:p>
        </p:txBody>
      </p:sp>
      <p:pic>
        <p:nvPicPr>
          <p:cNvPr id="40966" name="Picture 6" descr="che%20bien%20to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583" y="25077"/>
            <a:ext cx="6057418" cy="575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p:cNvSpPr>
            <a:spLocks noChangeArrowheads="1"/>
          </p:cNvSpPr>
          <p:nvPr/>
        </p:nvSpPr>
        <p:spPr bwMode="auto">
          <a:xfrm>
            <a:off x="7387864" y="5984130"/>
            <a:ext cx="3550856" cy="488950"/>
          </a:xfrm>
          <a:prstGeom prst="rect">
            <a:avLst/>
          </a:prstGeom>
          <a:solidFill>
            <a:srgbClr val="FFFF00"/>
          </a:solidFill>
          <a:ln>
            <a:noFill/>
          </a:ln>
          <a:effectLst/>
        </p:spPr>
        <p:txBody>
          <a:bodyPr wrap="square">
            <a:spAutoFit/>
          </a:bodyPr>
          <a:lstStyle/>
          <a:p>
            <a:pPr algn="ctr" eaLnBrk="1" hangingPunct="1">
              <a:spcBef>
                <a:spcPct val="50000"/>
              </a:spcBef>
            </a:pPr>
            <a:r>
              <a:rPr lang="en-US" altLang="en-US" sz="2600" b="1" dirty="0">
                <a:latin typeface="Arial" charset="0"/>
              </a:rPr>
              <a:t>Tôm </a:t>
            </a:r>
            <a:r>
              <a:rPr lang="en-US" altLang="en-US" sz="2600" b="1" dirty="0" smtClean="0">
                <a:latin typeface="Arial" charset="0"/>
              </a:rPr>
              <a:t>xuất </a:t>
            </a:r>
            <a:r>
              <a:rPr lang="en-US" altLang="en-US" sz="2600" b="1" dirty="0">
                <a:latin typeface="Arial" charset="0"/>
              </a:rPr>
              <a:t>khẩu </a:t>
            </a:r>
          </a:p>
        </p:txBody>
      </p:sp>
    </p:spTree>
    <p:extLst>
      <p:ext uri="{BB962C8B-B14F-4D97-AF65-F5344CB8AC3E}">
        <p14:creationId xmlns:p14="http://schemas.microsoft.com/office/powerpoint/2010/main" val="769430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85550" y="294624"/>
            <a:ext cx="9159392" cy="523220"/>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FF0000"/>
                </a:solidFill>
                <a:latin typeface="Arial" pitchFamily="34" charset="0"/>
                <a:cs typeface="Arial" pitchFamily="34" charset="0"/>
              </a:rPr>
              <a:t>2</a:t>
            </a:r>
            <a:r>
              <a:rPr lang="en-US" sz="2800" b="1" dirty="0" smtClean="0">
                <a:solidFill>
                  <a:srgbClr val="FF0000"/>
                </a:solidFill>
                <a:latin typeface="Arial" pitchFamily="34" charset="0"/>
                <a:cs typeface="Arial" pitchFamily="34" charset="0"/>
              </a:rPr>
              <a:t>. Nơi nuôi và đánh bắt nhiều thủy sản nhất cả nước</a:t>
            </a:r>
            <a:endParaRPr lang="en-US" sz="2800" dirty="0">
              <a:solidFill>
                <a:srgbClr val="FF0000"/>
              </a:solidFill>
              <a:latin typeface="Arial" pitchFamily="34" charset="0"/>
              <a:cs typeface="Arial" pitchFamily="34" charset="0"/>
            </a:endParaRPr>
          </a:p>
        </p:txBody>
      </p:sp>
      <p:sp>
        <p:nvSpPr>
          <p:cNvPr id="3" name="TextBox 2"/>
          <p:cNvSpPr txBox="1"/>
          <p:nvPr/>
        </p:nvSpPr>
        <p:spPr>
          <a:xfrm>
            <a:off x="285550" y="1440782"/>
            <a:ext cx="10187404" cy="523220"/>
          </a:xfrm>
          <a:prstGeom prst="rect">
            <a:avLst/>
          </a:prstGeom>
          <a:noFill/>
        </p:spPr>
        <p:txBody>
          <a:bodyPr wrap="none" rtlCol="0">
            <a:spAutoFit/>
          </a:bodyPr>
          <a:lstStyle/>
          <a:p>
            <a:r>
              <a:rPr lang="en-US" sz="2800" dirty="0" smtClean="0">
                <a:latin typeface="Arial" pitchFamily="34" charset="0"/>
                <a:cs typeface="Arial" pitchFamily="34" charset="0"/>
              </a:rPr>
              <a:t>- Đồng bằng Nam Bộ có sản lượng thủy sản lớn nhất cả nước.</a:t>
            </a:r>
            <a:endParaRPr lang="en-US" sz="2800" dirty="0">
              <a:latin typeface="Arial" pitchFamily="34" charset="0"/>
              <a:cs typeface="Arial" pitchFamily="34" charset="0"/>
            </a:endParaRPr>
          </a:p>
        </p:txBody>
      </p:sp>
      <p:sp>
        <p:nvSpPr>
          <p:cNvPr id="4" name="TextBox 3"/>
          <p:cNvSpPr txBox="1"/>
          <p:nvPr/>
        </p:nvSpPr>
        <p:spPr>
          <a:xfrm>
            <a:off x="285550" y="2132196"/>
            <a:ext cx="8560292" cy="523220"/>
          </a:xfrm>
          <a:prstGeom prst="rect">
            <a:avLst/>
          </a:prstGeom>
          <a:noFill/>
        </p:spPr>
        <p:txBody>
          <a:bodyPr wrap="none" rtlCol="0">
            <a:spAutoFit/>
          </a:bodyPr>
          <a:lstStyle/>
          <a:p>
            <a:r>
              <a:rPr lang="en-US" sz="2800" dirty="0" smtClean="0">
                <a:latin typeface="Arial" pitchFamily="34" charset="0"/>
                <a:cs typeface="Arial" pitchFamily="34" charset="0"/>
              </a:rPr>
              <a:t>- Thủy sản được tiêu thụ ở trong nước và xuất khẩu.</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3072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e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0325"/>
            <a:ext cx="12192000" cy="40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be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721476"/>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be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11684" y="3249084"/>
            <a:ext cx="6629400" cy="13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be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11500" y="3187701"/>
            <a:ext cx="6629400" cy="4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9"/>
          <p:cNvSpPr>
            <a:spLocks noChangeArrowheads="1"/>
          </p:cNvSpPr>
          <p:nvPr/>
        </p:nvSpPr>
        <p:spPr bwMode="auto">
          <a:xfrm>
            <a:off x="3808071" y="746550"/>
            <a:ext cx="5031128" cy="685800"/>
          </a:xfrm>
          <a:prstGeom prst="rect">
            <a:avLst/>
          </a:prstGeom>
          <a:solidFill>
            <a:srgbClr val="00FFFF"/>
          </a:solidFill>
          <a:ln w="38100">
            <a:noFill/>
            <a:miter lim="800000"/>
            <a:headEnd/>
            <a:tailEnd/>
          </a:ln>
        </p:spPr>
        <p:txBody>
          <a:bodyPr wrap="none" anchor="ctr"/>
          <a:lstStyle/>
          <a:p>
            <a:pPr algn="ctr"/>
            <a:endParaRPr lang="vi-VN" sz="1800" b="1">
              <a:solidFill>
                <a:srgbClr val="0000FF"/>
              </a:solidFill>
            </a:endParaRPr>
          </a:p>
        </p:txBody>
      </p:sp>
      <p:sp>
        <p:nvSpPr>
          <p:cNvPr id="27655" name="Rectangle 21"/>
          <p:cNvSpPr>
            <a:spLocks noChangeArrowheads="1"/>
          </p:cNvSpPr>
          <p:nvPr/>
        </p:nvSpPr>
        <p:spPr bwMode="auto">
          <a:xfrm>
            <a:off x="6443240" y="2422950"/>
            <a:ext cx="4791919" cy="2895600"/>
          </a:xfrm>
          <a:prstGeom prst="rect">
            <a:avLst/>
          </a:prstGeom>
          <a:solidFill>
            <a:schemeClr val="accent3">
              <a:lumMod val="20000"/>
              <a:lumOff val="80000"/>
            </a:schemeClr>
          </a:solidFill>
          <a:ln w="38100">
            <a:noFill/>
            <a:miter lim="800000"/>
            <a:headEnd/>
            <a:tailEnd/>
          </a:ln>
        </p:spPr>
        <p:txBody>
          <a:bodyPr wrap="none" anchor="ctr"/>
          <a:lstStyle/>
          <a:p>
            <a:pPr algn="ctr"/>
            <a:endParaRPr lang="en-US" sz="1800"/>
          </a:p>
          <a:p>
            <a:pPr algn="ctr"/>
            <a:endParaRPr lang="en-US" sz="1800"/>
          </a:p>
        </p:txBody>
      </p:sp>
      <p:sp>
        <p:nvSpPr>
          <p:cNvPr id="27656" name="Rectangle 20"/>
          <p:cNvSpPr>
            <a:spLocks noChangeArrowheads="1"/>
          </p:cNvSpPr>
          <p:nvPr/>
        </p:nvSpPr>
        <p:spPr bwMode="auto">
          <a:xfrm>
            <a:off x="808950" y="2422950"/>
            <a:ext cx="4878086" cy="2895600"/>
          </a:xfrm>
          <a:prstGeom prst="rect">
            <a:avLst/>
          </a:prstGeom>
          <a:solidFill>
            <a:schemeClr val="accent3">
              <a:lumMod val="20000"/>
              <a:lumOff val="80000"/>
            </a:schemeClr>
          </a:solidFill>
          <a:ln w="38100">
            <a:noFill/>
            <a:miter lim="800000"/>
            <a:headEnd/>
            <a:tailEnd/>
          </a:ln>
        </p:spPr>
        <p:txBody>
          <a:bodyPr wrap="none" anchor="ctr"/>
          <a:lstStyle/>
          <a:p>
            <a:pPr algn="ctr"/>
            <a:endParaRPr lang="en-US" sz="1800"/>
          </a:p>
          <a:p>
            <a:pPr algn="ctr"/>
            <a:endParaRPr lang="en-US" sz="1800"/>
          </a:p>
        </p:txBody>
      </p:sp>
      <p:sp>
        <p:nvSpPr>
          <p:cNvPr id="52246" name="Text Box 22"/>
          <p:cNvSpPr txBox="1">
            <a:spLocks noChangeArrowheads="1"/>
          </p:cNvSpPr>
          <p:nvPr/>
        </p:nvSpPr>
        <p:spPr bwMode="auto">
          <a:xfrm>
            <a:off x="1023714" y="2575351"/>
            <a:ext cx="4269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b="1" dirty="0">
                <a:solidFill>
                  <a:srgbClr val="0000FF"/>
                </a:solidFill>
                <a:latin typeface="Times New Roman" pitchFamily="18" charset="0"/>
              </a:rPr>
              <a:t> Hoạt động nông </a:t>
            </a:r>
            <a:r>
              <a:rPr lang="en-US" b="1" dirty="0" smtClean="0">
                <a:solidFill>
                  <a:srgbClr val="0000FF"/>
                </a:solidFill>
                <a:latin typeface="Times New Roman" pitchFamily="18" charset="0"/>
              </a:rPr>
              <a:t>nghiệp</a:t>
            </a:r>
            <a:endParaRPr lang="en-US" b="1" dirty="0">
              <a:solidFill>
                <a:srgbClr val="0000FF"/>
              </a:solidFill>
              <a:latin typeface="Times New Roman" pitchFamily="18" charset="0"/>
            </a:endParaRPr>
          </a:p>
        </p:txBody>
      </p:sp>
      <p:sp>
        <p:nvSpPr>
          <p:cNvPr id="52247" name="Text Box 23"/>
          <p:cNvSpPr txBox="1">
            <a:spLocks noChangeArrowheads="1"/>
          </p:cNvSpPr>
          <p:nvPr/>
        </p:nvSpPr>
        <p:spPr bwMode="auto">
          <a:xfrm>
            <a:off x="1040450" y="3229400"/>
            <a:ext cx="4272344"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spcBef>
                <a:spcPct val="50000"/>
              </a:spcBef>
            </a:pPr>
            <a:r>
              <a:rPr lang="en-US" b="1" dirty="0">
                <a:solidFill>
                  <a:srgbClr val="0000FF"/>
                </a:solidFill>
                <a:latin typeface="Times New Roman" pitchFamily="18" charset="0"/>
              </a:rPr>
              <a:t>Sản xuất và xuất khẩu lúa gạo, trái cây</a:t>
            </a:r>
          </a:p>
        </p:txBody>
      </p:sp>
      <p:sp>
        <p:nvSpPr>
          <p:cNvPr id="52248" name="Text Box 24"/>
          <p:cNvSpPr txBox="1">
            <a:spLocks noChangeArrowheads="1"/>
          </p:cNvSpPr>
          <p:nvPr/>
        </p:nvSpPr>
        <p:spPr bwMode="auto">
          <a:xfrm>
            <a:off x="6723605" y="2433634"/>
            <a:ext cx="423119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b="1" dirty="0">
                <a:solidFill>
                  <a:srgbClr val="0000FF"/>
                </a:solidFill>
                <a:latin typeface="Times New Roman" pitchFamily="18" charset="0"/>
              </a:rPr>
              <a:t> Hoạt động ngư </a:t>
            </a:r>
            <a:r>
              <a:rPr lang="en-US" b="1" dirty="0" smtClean="0">
                <a:solidFill>
                  <a:srgbClr val="0000FF"/>
                </a:solidFill>
                <a:latin typeface="Times New Roman" pitchFamily="18" charset="0"/>
              </a:rPr>
              <a:t>nghiệp</a:t>
            </a:r>
            <a:endParaRPr lang="en-US" b="1" dirty="0">
              <a:solidFill>
                <a:srgbClr val="0000FF"/>
              </a:solidFill>
            </a:endParaRPr>
          </a:p>
        </p:txBody>
      </p:sp>
      <p:sp>
        <p:nvSpPr>
          <p:cNvPr id="52249" name="Text Box 25"/>
          <p:cNvSpPr txBox="1">
            <a:spLocks noChangeArrowheads="1"/>
          </p:cNvSpPr>
          <p:nvPr/>
        </p:nvSpPr>
        <p:spPr bwMode="auto">
          <a:xfrm>
            <a:off x="6580850" y="3159400"/>
            <a:ext cx="4516699"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spcBef>
                <a:spcPct val="50000"/>
              </a:spcBef>
            </a:pPr>
            <a:r>
              <a:rPr lang="en-US" b="1" dirty="0">
                <a:solidFill>
                  <a:srgbClr val="0000FF"/>
                </a:solidFill>
                <a:latin typeface="Times New Roman" pitchFamily="18" charset="0"/>
              </a:rPr>
              <a:t> Nuôi, đánh bắt và xuất khẩu nhiều loại thuỷ sản như: tôm hùm, cá ba sa... </a:t>
            </a:r>
          </a:p>
        </p:txBody>
      </p:sp>
      <p:sp>
        <p:nvSpPr>
          <p:cNvPr id="52250" name="Line 26"/>
          <p:cNvSpPr>
            <a:spLocks noChangeShapeType="1"/>
          </p:cNvSpPr>
          <p:nvPr/>
        </p:nvSpPr>
        <p:spPr bwMode="auto">
          <a:xfrm flipH="1">
            <a:off x="3454400" y="1432350"/>
            <a:ext cx="1524000"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251" name="Line 27"/>
          <p:cNvSpPr>
            <a:spLocks noChangeShapeType="1"/>
          </p:cNvSpPr>
          <p:nvPr/>
        </p:nvSpPr>
        <p:spPr bwMode="auto">
          <a:xfrm>
            <a:off x="7213600" y="1432350"/>
            <a:ext cx="1625600"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253" name="Text Box 29"/>
          <p:cNvSpPr txBox="1">
            <a:spLocks noChangeArrowheads="1"/>
          </p:cNvSpPr>
          <p:nvPr/>
        </p:nvSpPr>
        <p:spPr bwMode="auto">
          <a:xfrm>
            <a:off x="3149600" y="714800"/>
            <a:ext cx="62992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3600" b="1">
                <a:solidFill>
                  <a:srgbClr val="0000FF"/>
                </a:solidFill>
                <a:latin typeface="Times New Roman" pitchFamily="18" charset="0"/>
              </a:rPr>
              <a:t>Đồng bằng Nam Bộ</a:t>
            </a:r>
          </a:p>
        </p:txBody>
      </p:sp>
    </p:spTree>
    <p:extLst>
      <p:ext uri="{BB962C8B-B14F-4D97-AF65-F5344CB8AC3E}">
        <p14:creationId xmlns:p14="http://schemas.microsoft.com/office/powerpoint/2010/main" val="45025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53"/>
                                        </p:tgtEl>
                                        <p:attrNameLst>
                                          <p:attrName>style.visibility</p:attrName>
                                        </p:attrNameLst>
                                      </p:cBhvr>
                                      <p:to>
                                        <p:strVal val="visible"/>
                                      </p:to>
                                    </p:set>
                                    <p:animEffect transition="in" filter="dissolve">
                                      <p:cBhvr>
                                        <p:cTn id="7" dur="500"/>
                                        <p:tgtEl>
                                          <p:spTgt spid="52253"/>
                                        </p:tgtEl>
                                      </p:cBhvr>
                                    </p:animEffect>
                                  </p:childTnLst>
                                </p:cTn>
                              </p:par>
                            </p:childTnLst>
                          </p:cTn>
                        </p:par>
                        <p:par>
                          <p:cTn id="8" fill="hold" nodeType="afterGroup">
                            <p:stCondLst>
                              <p:cond delay="500"/>
                            </p:stCondLst>
                            <p:childTnLst>
                              <p:par>
                                <p:cTn id="9" presetID="21" presetClass="emph" presetSubtype="0" fill="hold" grpId="1" nodeType="afterEffect">
                                  <p:stCondLst>
                                    <p:cond delay="0"/>
                                  </p:stCondLst>
                                  <p:childTnLst>
                                    <p:animClr clrSpc="hsl" dir="cw">
                                      <p:cBhvr override="childStyle">
                                        <p:cTn id="10" dur="500" fill="hold"/>
                                        <p:tgtEl>
                                          <p:spTgt spid="52253"/>
                                        </p:tgtEl>
                                        <p:attrNameLst>
                                          <p:attrName>style.color</p:attrName>
                                        </p:attrNameLst>
                                      </p:cBhvr>
                                      <p:by>
                                        <p:hsl h="7200000" s="0" l="0"/>
                                      </p:by>
                                    </p:animClr>
                                    <p:animClr clrSpc="hsl" dir="cw">
                                      <p:cBhvr>
                                        <p:cTn id="11" dur="500" fill="hold"/>
                                        <p:tgtEl>
                                          <p:spTgt spid="52253"/>
                                        </p:tgtEl>
                                        <p:attrNameLst>
                                          <p:attrName>fillcolor</p:attrName>
                                        </p:attrNameLst>
                                      </p:cBhvr>
                                      <p:by>
                                        <p:hsl h="7200000" s="0" l="0"/>
                                      </p:by>
                                    </p:animClr>
                                    <p:animClr clrSpc="hsl" dir="cw">
                                      <p:cBhvr>
                                        <p:cTn id="12" dur="500" fill="hold"/>
                                        <p:tgtEl>
                                          <p:spTgt spid="52253"/>
                                        </p:tgtEl>
                                        <p:attrNameLst>
                                          <p:attrName>stroke.color</p:attrName>
                                        </p:attrNameLst>
                                      </p:cBhvr>
                                      <p:by>
                                        <p:hsl h="7200000" s="0" l="0"/>
                                      </p:by>
                                    </p:animClr>
                                    <p:set>
                                      <p:cBhvr>
                                        <p:cTn id="13" dur="500" fill="hold"/>
                                        <p:tgtEl>
                                          <p:spTgt spid="52253"/>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2250"/>
                                        </p:tgtEl>
                                        <p:attrNameLst>
                                          <p:attrName>style.visibility</p:attrName>
                                        </p:attrNameLst>
                                      </p:cBhvr>
                                      <p:to>
                                        <p:strVal val="visible"/>
                                      </p:to>
                                    </p:set>
                                    <p:animEffect transition="in" filter="dissolve">
                                      <p:cBhvr>
                                        <p:cTn id="18" dur="500"/>
                                        <p:tgtEl>
                                          <p:spTgt spid="522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2246"/>
                                        </p:tgtEl>
                                        <p:attrNameLst>
                                          <p:attrName>style.visibility</p:attrName>
                                        </p:attrNameLst>
                                      </p:cBhvr>
                                      <p:to>
                                        <p:strVal val="visible"/>
                                      </p:to>
                                    </p:set>
                                    <p:animEffect transition="in" filter="dissolve">
                                      <p:cBhvr>
                                        <p:cTn id="23" dur="500"/>
                                        <p:tgtEl>
                                          <p:spTgt spid="52246"/>
                                        </p:tgtEl>
                                      </p:cBhvr>
                                    </p:animEffect>
                                  </p:childTnLst>
                                </p:cTn>
                              </p:par>
                            </p:childTnLst>
                          </p:cTn>
                        </p:par>
                        <p:par>
                          <p:cTn id="24" fill="hold" nodeType="afterGroup">
                            <p:stCondLst>
                              <p:cond delay="500"/>
                            </p:stCondLst>
                            <p:childTnLst>
                              <p:par>
                                <p:cTn id="25" presetID="21" presetClass="emph" presetSubtype="0" fill="hold" grpId="1" nodeType="afterEffect">
                                  <p:stCondLst>
                                    <p:cond delay="0"/>
                                  </p:stCondLst>
                                  <p:childTnLst>
                                    <p:animClr clrSpc="hsl" dir="cw">
                                      <p:cBhvr override="childStyle">
                                        <p:cTn id="26" dur="500" fill="hold"/>
                                        <p:tgtEl>
                                          <p:spTgt spid="52246"/>
                                        </p:tgtEl>
                                        <p:attrNameLst>
                                          <p:attrName>style.color</p:attrName>
                                        </p:attrNameLst>
                                      </p:cBhvr>
                                      <p:by>
                                        <p:hsl h="7200000" s="0" l="0"/>
                                      </p:by>
                                    </p:animClr>
                                    <p:animClr clrSpc="hsl" dir="cw">
                                      <p:cBhvr>
                                        <p:cTn id="27" dur="500" fill="hold"/>
                                        <p:tgtEl>
                                          <p:spTgt spid="52246"/>
                                        </p:tgtEl>
                                        <p:attrNameLst>
                                          <p:attrName>fillcolor</p:attrName>
                                        </p:attrNameLst>
                                      </p:cBhvr>
                                      <p:by>
                                        <p:hsl h="7200000" s="0" l="0"/>
                                      </p:by>
                                    </p:animClr>
                                    <p:animClr clrSpc="hsl" dir="cw">
                                      <p:cBhvr>
                                        <p:cTn id="28" dur="500" fill="hold"/>
                                        <p:tgtEl>
                                          <p:spTgt spid="52246"/>
                                        </p:tgtEl>
                                        <p:attrNameLst>
                                          <p:attrName>stroke.color</p:attrName>
                                        </p:attrNameLst>
                                      </p:cBhvr>
                                      <p:by>
                                        <p:hsl h="7200000" s="0" l="0"/>
                                      </p:by>
                                    </p:animClr>
                                    <p:set>
                                      <p:cBhvr>
                                        <p:cTn id="29" dur="500" fill="hold"/>
                                        <p:tgtEl>
                                          <p:spTgt spid="52246"/>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2247">
                                            <p:txEl>
                                              <p:pRg st="0" end="0"/>
                                            </p:txEl>
                                          </p:spTgt>
                                        </p:tgtEl>
                                        <p:attrNameLst>
                                          <p:attrName>style.visibility</p:attrName>
                                        </p:attrNameLst>
                                      </p:cBhvr>
                                      <p:to>
                                        <p:strVal val="visible"/>
                                      </p:to>
                                    </p:set>
                                    <p:animEffect transition="in" filter="dissolve">
                                      <p:cBhvr>
                                        <p:cTn id="34" dur="500"/>
                                        <p:tgtEl>
                                          <p:spTgt spid="5224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2251"/>
                                        </p:tgtEl>
                                        <p:attrNameLst>
                                          <p:attrName>style.visibility</p:attrName>
                                        </p:attrNameLst>
                                      </p:cBhvr>
                                      <p:to>
                                        <p:strVal val="visible"/>
                                      </p:to>
                                    </p:set>
                                    <p:animEffect transition="in" filter="dissolve">
                                      <p:cBhvr>
                                        <p:cTn id="39" dur="500"/>
                                        <p:tgtEl>
                                          <p:spTgt spid="522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2248"/>
                                        </p:tgtEl>
                                        <p:attrNameLst>
                                          <p:attrName>style.visibility</p:attrName>
                                        </p:attrNameLst>
                                      </p:cBhvr>
                                      <p:to>
                                        <p:strVal val="visible"/>
                                      </p:to>
                                    </p:set>
                                    <p:animEffect transition="in" filter="dissolve">
                                      <p:cBhvr>
                                        <p:cTn id="44" dur="500"/>
                                        <p:tgtEl>
                                          <p:spTgt spid="52248"/>
                                        </p:tgtEl>
                                      </p:cBhvr>
                                    </p:animEffect>
                                  </p:childTnLst>
                                </p:cTn>
                              </p:par>
                            </p:childTnLst>
                          </p:cTn>
                        </p:par>
                        <p:par>
                          <p:cTn id="45" fill="hold" nodeType="afterGroup">
                            <p:stCondLst>
                              <p:cond delay="500"/>
                            </p:stCondLst>
                            <p:childTnLst>
                              <p:par>
                                <p:cTn id="46" presetID="21" presetClass="emph" presetSubtype="0" fill="hold" grpId="1" nodeType="afterEffect">
                                  <p:stCondLst>
                                    <p:cond delay="0"/>
                                  </p:stCondLst>
                                  <p:childTnLst>
                                    <p:animClr clrSpc="hsl" dir="cw">
                                      <p:cBhvr override="childStyle">
                                        <p:cTn id="47" dur="500" fill="hold"/>
                                        <p:tgtEl>
                                          <p:spTgt spid="52248"/>
                                        </p:tgtEl>
                                        <p:attrNameLst>
                                          <p:attrName>style.color</p:attrName>
                                        </p:attrNameLst>
                                      </p:cBhvr>
                                      <p:by>
                                        <p:hsl h="7200000" s="0" l="0"/>
                                      </p:by>
                                    </p:animClr>
                                    <p:animClr clrSpc="hsl" dir="cw">
                                      <p:cBhvr>
                                        <p:cTn id="48" dur="500" fill="hold"/>
                                        <p:tgtEl>
                                          <p:spTgt spid="52248"/>
                                        </p:tgtEl>
                                        <p:attrNameLst>
                                          <p:attrName>fillcolor</p:attrName>
                                        </p:attrNameLst>
                                      </p:cBhvr>
                                      <p:by>
                                        <p:hsl h="7200000" s="0" l="0"/>
                                      </p:by>
                                    </p:animClr>
                                    <p:animClr clrSpc="hsl" dir="cw">
                                      <p:cBhvr>
                                        <p:cTn id="49" dur="500" fill="hold"/>
                                        <p:tgtEl>
                                          <p:spTgt spid="52248"/>
                                        </p:tgtEl>
                                        <p:attrNameLst>
                                          <p:attrName>stroke.color</p:attrName>
                                        </p:attrNameLst>
                                      </p:cBhvr>
                                      <p:by>
                                        <p:hsl h="7200000" s="0" l="0"/>
                                      </p:by>
                                    </p:animClr>
                                    <p:set>
                                      <p:cBhvr>
                                        <p:cTn id="50" dur="500" fill="hold"/>
                                        <p:tgtEl>
                                          <p:spTgt spid="52248"/>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2249"/>
                                        </p:tgtEl>
                                        <p:attrNameLst>
                                          <p:attrName>style.visibility</p:attrName>
                                        </p:attrNameLst>
                                      </p:cBhvr>
                                      <p:to>
                                        <p:strVal val="visible"/>
                                      </p:to>
                                    </p:set>
                                    <p:animEffect transition="in" filter="dissolve">
                                      <p:cBhvr>
                                        <p:cTn id="55" dur="500"/>
                                        <p:tgtEl>
                                          <p:spTgt spid="5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6" grpId="0"/>
      <p:bldP spid="52246" grpId="1"/>
      <p:bldP spid="52248" grpId="0"/>
      <p:bldP spid="52248" grpId="1"/>
      <p:bldP spid="52249" grpId="0"/>
      <p:bldP spid="52250" grpId="0" animBg="1"/>
      <p:bldP spid="52251" grpId="0" animBg="1"/>
      <p:bldP spid="52253" grpId="0"/>
      <p:bldP spid="5225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THUY\Mẫu nền PP\FILE-20161229-1823MSCUSYVK8S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43" y="-1"/>
            <a:ext cx="11759879" cy="7859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2245488" y="3358600"/>
            <a:ext cx="7731889" cy="3046988"/>
          </a:xfrm>
          <a:prstGeom prst="rect">
            <a:avLst/>
          </a:prstGeom>
          <a:solidFill>
            <a:schemeClr val="bg1"/>
          </a:solidFill>
          <a:ln w="57150" cap="rnd">
            <a:noFill/>
            <a:prstDash val="sysDot"/>
            <a:miter lim="800000"/>
            <a:headEnd/>
            <a:tailEnd/>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b="1" dirty="0">
                <a:solidFill>
                  <a:srgbClr val="0000FF"/>
                </a:solidFill>
                <a:latin typeface="Times New Roman" pitchFamily="18" charset="0"/>
              </a:rPr>
              <a:t>  Nhờ có thiên nhiên ưu đãi, người dân cần cù lao động, đồng bằng Nam Bộ đã trở thành vùng sản xuất lúa gạo, trái cây, thuỷ sản lớn nhất cả nước. Các sản phẩm đó được đưa đi tiêu thụ ở nhiều nơi trong nước và xuất khẩu.</a:t>
            </a:r>
          </a:p>
        </p:txBody>
      </p:sp>
      <p:sp>
        <p:nvSpPr>
          <p:cNvPr id="5" name="Text Box 5"/>
          <p:cNvSpPr txBox="1">
            <a:spLocks noChangeArrowheads="1"/>
          </p:cNvSpPr>
          <p:nvPr/>
        </p:nvSpPr>
        <p:spPr bwMode="auto">
          <a:xfrm>
            <a:off x="4745618" y="2252255"/>
            <a:ext cx="273162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a:t>
            </a:r>
            <a:r>
              <a:rPr lang="en-US" altLang="en-US" sz="3600" b="1"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học  </a:t>
            </a:r>
            <a:endParaRPr lang="en-US" alt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37492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875"/>
            <a:ext cx="1143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8000" y="2438400"/>
            <a:ext cx="53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37225" y="511175"/>
            <a:ext cx="431800" cy="111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BD2053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6" y="3886200"/>
            <a:ext cx="24669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36_3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1" y="685801"/>
            <a:ext cx="1546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WordArt 8"/>
          <p:cNvSpPr>
            <a:spLocks noChangeArrowheads="1" noChangeShapeType="1" noTextEdit="1"/>
          </p:cNvSpPr>
          <p:nvPr/>
        </p:nvSpPr>
        <p:spPr bwMode="auto">
          <a:xfrm>
            <a:off x="3143250" y="152400"/>
            <a:ext cx="6667500" cy="1066800"/>
          </a:xfrm>
          <a:prstGeom prst="rect">
            <a:avLst/>
          </a:prstGeom>
        </p:spPr>
        <p:txBody>
          <a:bodyPr wrap="none" fromWordArt="1">
            <a:prstTxWarp prst="textDeflate">
              <a:avLst>
                <a:gd name="adj" fmla="val 26227"/>
              </a:avLst>
            </a:prstTxWarp>
          </a:bodyPr>
          <a:lstStyle/>
          <a:p>
            <a:pPr algn="ctr"/>
            <a:r>
              <a:rPr lang="it-IT" sz="3600" kern="10">
                <a:ln w="34925">
                  <a:solidFill>
                    <a:srgbClr val="FF0000"/>
                  </a:solidFill>
                  <a:round/>
                  <a:headEnd/>
                  <a:tailEnd/>
                </a:ln>
                <a:solidFill>
                  <a:srgbClr val="FFFF66"/>
                </a:solidFill>
                <a:latin typeface="Times New Roman"/>
                <a:cs typeface="Times New Roman"/>
              </a:rPr>
              <a:t>Trò chơi: Ai nhớ nhất ? </a:t>
            </a:r>
            <a:endParaRPr lang="en-US" sz="3600" kern="10">
              <a:ln w="34925">
                <a:solidFill>
                  <a:srgbClr val="FF0000"/>
                </a:solidFill>
                <a:round/>
                <a:headEnd/>
                <a:tailEnd/>
              </a:ln>
              <a:solidFill>
                <a:srgbClr val="FFFF66"/>
              </a:solidFill>
              <a:latin typeface="Times New Roman"/>
              <a:cs typeface="Times New Roman"/>
            </a:endParaRPr>
          </a:p>
        </p:txBody>
      </p:sp>
      <p:sp>
        <p:nvSpPr>
          <p:cNvPr id="43017" name="Text Box 9"/>
          <p:cNvSpPr txBox="1">
            <a:spLocks noChangeArrowheads="1"/>
          </p:cNvSpPr>
          <p:nvPr/>
        </p:nvSpPr>
        <p:spPr bwMode="auto">
          <a:xfrm>
            <a:off x="2190750" y="12954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chemeClr val="accent2"/>
                </a:solidFill>
              </a:rPr>
              <a:t>Chọn chữ cái ứng với câu trả lời đúng:</a:t>
            </a:r>
          </a:p>
        </p:txBody>
      </p:sp>
      <p:sp>
        <p:nvSpPr>
          <p:cNvPr id="43018" name="Text Box 10"/>
          <p:cNvSpPr txBox="1">
            <a:spLocks noChangeArrowheads="1"/>
          </p:cNvSpPr>
          <p:nvPr/>
        </p:nvSpPr>
        <p:spPr bwMode="auto">
          <a:xfrm>
            <a:off x="1809750" y="1948851"/>
            <a:ext cx="9048750" cy="9747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1. Nhờ đâu đồng bằng Nam Bộ trở thành vựa lúa, vựa trái cây lớn nhất cả </a:t>
            </a:r>
            <a:r>
              <a:rPr lang="en-US" sz="2800" b="1" dirty="0" smtClean="0">
                <a:solidFill>
                  <a:srgbClr val="000000"/>
                </a:solidFill>
              </a:rPr>
              <a:t>nước?</a:t>
            </a:r>
            <a:endParaRPr lang="en-US" sz="2800" b="1" dirty="0">
              <a:solidFill>
                <a:srgbClr val="000000"/>
              </a:solidFill>
            </a:endParaRPr>
          </a:p>
        </p:txBody>
      </p:sp>
      <p:sp>
        <p:nvSpPr>
          <p:cNvPr id="43019" name="Text Box 11"/>
          <p:cNvSpPr txBox="1">
            <a:spLocks noChangeArrowheads="1"/>
          </p:cNvSpPr>
          <p:nvPr/>
        </p:nvSpPr>
        <p:spPr bwMode="auto">
          <a:xfrm>
            <a:off x="3048000" y="3203301"/>
            <a:ext cx="8096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A. Người dân cần cù lao động</a:t>
            </a:r>
          </a:p>
        </p:txBody>
      </p:sp>
      <p:sp>
        <p:nvSpPr>
          <p:cNvPr id="43020" name="Text Box 12"/>
          <p:cNvSpPr txBox="1">
            <a:spLocks noChangeArrowheads="1"/>
          </p:cNvSpPr>
          <p:nvPr/>
        </p:nvSpPr>
        <p:spPr bwMode="auto">
          <a:xfrm>
            <a:off x="3048000" y="4948963"/>
            <a:ext cx="4476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D. Tất cả các ý trên</a:t>
            </a:r>
          </a:p>
        </p:txBody>
      </p:sp>
      <p:sp>
        <p:nvSpPr>
          <p:cNvPr id="43021" name="Text Box 13"/>
          <p:cNvSpPr txBox="1">
            <a:spLocks noChangeArrowheads="1"/>
          </p:cNvSpPr>
          <p:nvPr/>
        </p:nvSpPr>
        <p:spPr bwMode="auto">
          <a:xfrm>
            <a:off x="3048000" y="4362513"/>
            <a:ext cx="4381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C. Khí hậu nóng ẩm</a:t>
            </a:r>
          </a:p>
        </p:txBody>
      </p:sp>
      <p:sp>
        <p:nvSpPr>
          <p:cNvPr id="43022" name="Text Box 14"/>
          <p:cNvSpPr txBox="1">
            <a:spLocks noChangeArrowheads="1"/>
          </p:cNvSpPr>
          <p:nvPr/>
        </p:nvSpPr>
        <p:spPr bwMode="auto">
          <a:xfrm>
            <a:off x="3048000" y="3776063"/>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B. Đất đai màu mỡ</a:t>
            </a:r>
          </a:p>
        </p:txBody>
      </p:sp>
    </p:spTree>
    <p:extLst>
      <p:ext uri="{BB962C8B-B14F-4D97-AF65-F5344CB8AC3E}">
        <p14:creationId xmlns:p14="http://schemas.microsoft.com/office/powerpoint/2010/main" val="337239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 calcmode="lin" valueType="num">
                                      <p:cBhvr>
                                        <p:cTn id="7" dur="500" fill="hold"/>
                                        <p:tgtEl>
                                          <p:spTgt spid="43017"/>
                                        </p:tgtEl>
                                        <p:attrNameLst>
                                          <p:attrName>ppt_w</p:attrName>
                                        </p:attrNameLst>
                                      </p:cBhvr>
                                      <p:tavLst>
                                        <p:tav tm="0">
                                          <p:val>
                                            <p:fltVal val="0"/>
                                          </p:val>
                                        </p:tav>
                                        <p:tav tm="100000">
                                          <p:val>
                                            <p:strVal val="#ppt_w"/>
                                          </p:val>
                                        </p:tav>
                                      </p:tavLst>
                                    </p:anim>
                                    <p:anim calcmode="lin" valueType="num">
                                      <p:cBhvr>
                                        <p:cTn id="8" dur="500" fill="hold"/>
                                        <p:tgtEl>
                                          <p:spTgt spid="43017"/>
                                        </p:tgtEl>
                                        <p:attrNameLst>
                                          <p:attrName>ppt_h</p:attrName>
                                        </p:attrNameLst>
                                      </p:cBhvr>
                                      <p:tavLst>
                                        <p:tav tm="0">
                                          <p:val>
                                            <p:fltVal val="0"/>
                                          </p:val>
                                        </p:tav>
                                        <p:tav tm="100000">
                                          <p:val>
                                            <p:strVal val="#ppt_h"/>
                                          </p:val>
                                        </p:tav>
                                      </p:tavLst>
                                    </p:anim>
                                    <p:animEffect transition="in" filter="fade">
                                      <p:cBhvr>
                                        <p:cTn id="9" dur="500"/>
                                        <p:tgtEl>
                                          <p:spTgt spid="430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3018"/>
                                        </p:tgtEl>
                                        <p:attrNameLst>
                                          <p:attrName>style.visibility</p:attrName>
                                        </p:attrNameLst>
                                      </p:cBhvr>
                                      <p:to>
                                        <p:strVal val="visible"/>
                                      </p:to>
                                    </p:set>
                                    <p:anim calcmode="lin" valueType="num">
                                      <p:cBhvr>
                                        <p:cTn id="14" dur="500" fill="hold"/>
                                        <p:tgtEl>
                                          <p:spTgt spid="43018"/>
                                        </p:tgtEl>
                                        <p:attrNameLst>
                                          <p:attrName>ppt_w</p:attrName>
                                        </p:attrNameLst>
                                      </p:cBhvr>
                                      <p:tavLst>
                                        <p:tav tm="0">
                                          <p:val>
                                            <p:fltVal val="0"/>
                                          </p:val>
                                        </p:tav>
                                        <p:tav tm="100000">
                                          <p:val>
                                            <p:strVal val="#ppt_w"/>
                                          </p:val>
                                        </p:tav>
                                      </p:tavLst>
                                    </p:anim>
                                    <p:anim calcmode="lin" valueType="num">
                                      <p:cBhvr>
                                        <p:cTn id="15" dur="500" fill="hold"/>
                                        <p:tgtEl>
                                          <p:spTgt spid="43018"/>
                                        </p:tgtEl>
                                        <p:attrNameLst>
                                          <p:attrName>ppt_h</p:attrName>
                                        </p:attrNameLst>
                                      </p:cBhvr>
                                      <p:tavLst>
                                        <p:tav tm="0">
                                          <p:val>
                                            <p:fltVal val="0"/>
                                          </p:val>
                                        </p:tav>
                                        <p:tav tm="100000">
                                          <p:val>
                                            <p:strVal val="#ppt_h"/>
                                          </p:val>
                                        </p:tav>
                                      </p:tavLst>
                                    </p:anim>
                                    <p:animEffect transition="in" filter="fade">
                                      <p:cBhvr>
                                        <p:cTn id="16" dur="500"/>
                                        <p:tgtEl>
                                          <p:spTgt spid="43018"/>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43019"/>
                                        </p:tgtEl>
                                        <p:attrNameLst>
                                          <p:attrName>style.visibility</p:attrName>
                                        </p:attrNameLst>
                                      </p:cBhvr>
                                      <p:to>
                                        <p:strVal val="visible"/>
                                      </p:to>
                                    </p:set>
                                    <p:anim calcmode="lin" valueType="num">
                                      <p:cBhvr>
                                        <p:cTn id="19" dur="500" fill="hold"/>
                                        <p:tgtEl>
                                          <p:spTgt spid="43019"/>
                                        </p:tgtEl>
                                        <p:attrNameLst>
                                          <p:attrName>ppt_w</p:attrName>
                                        </p:attrNameLst>
                                      </p:cBhvr>
                                      <p:tavLst>
                                        <p:tav tm="0">
                                          <p:val>
                                            <p:fltVal val="0"/>
                                          </p:val>
                                        </p:tav>
                                        <p:tav tm="100000">
                                          <p:val>
                                            <p:strVal val="#ppt_w"/>
                                          </p:val>
                                        </p:tav>
                                      </p:tavLst>
                                    </p:anim>
                                    <p:anim calcmode="lin" valueType="num">
                                      <p:cBhvr>
                                        <p:cTn id="20" dur="500" fill="hold"/>
                                        <p:tgtEl>
                                          <p:spTgt spid="43019"/>
                                        </p:tgtEl>
                                        <p:attrNameLst>
                                          <p:attrName>ppt_h</p:attrName>
                                        </p:attrNameLst>
                                      </p:cBhvr>
                                      <p:tavLst>
                                        <p:tav tm="0">
                                          <p:val>
                                            <p:fltVal val="0"/>
                                          </p:val>
                                        </p:tav>
                                        <p:tav tm="100000">
                                          <p:val>
                                            <p:strVal val="#ppt_h"/>
                                          </p:val>
                                        </p:tav>
                                      </p:tavLst>
                                    </p:anim>
                                    <p:animEffect transition="in" filter="fade">
                                      <p:cBhvr>
                                        <p:cTn id="21" dur="500"/>
                                        <p:tgtEl>
                                          <p:spTgt spid="4301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3022"/>
                                        </p:tgtEl>
                                        <p:attrNameLst>
                                          <p:attrName>style.visibility</p:attrName>
                                        </p:attrNameLst>
                                      </p:cBhvr>
                                      <p:to>
                                        <p:strVal val="visible"/>
                                      </p:to>
                                    </p:set>
                                    <p:anim calcmode="lin" valueType="num">
                                      <p:cBhvr>
                                        <p:cTn id="24" dur="500" fill="hold"/>
                                        <p:tgtEl>
                                          <p:spTgt spid="43022"/>
                                        </p:tgtEl>
                                        <p:attrNameLst>
                                          <p:attrName>ppt_w</p:attrName>
                                        </p:attrNameLst>
                                      </p:cBhvr>
                                      <p:tavLst>
                                        <p:tav tm="0">
                                          <p:val>
                                            <p:fltVal val="0"/>
                                          </p:val>
                                        </p:tav>
                                        <p:tav tm="100000">
                                          <p:val>
                                            <p:strVal val="#ppt_w"/>
                                          </p:val>
                                        </p:tav>
                                      </p:tavLst>
                                    </p:anim>
                                    <p:anim calcmode="lin" valueType="num">
                                      <p:cBhvr>
                                        <p:cTn id="25" dur="500" fill="hold"/>
                                        <p:tgtEl>
                                          <p:spTgt spid="43022"/>
                                        </p:tgtEl>
                                        <p:attrNameLst>
                                          <p:attrName>ppt_h</p:attrName>
                                        </p:attrNameLst>
                                      </p:cBhvr>
                                      <p:tavLst>
                                        <p:tav tm="0">
                                          <p:val>
                                            <p:fltVal val="0"/>
                                          </p:val>
                                        </p:tav>
                                        <p:tav tm="100000">
                                          <p:val>
                                            <p:strVal val="#ppt_h"/>
                                          </p:val>
                                        </p:tav>
                                      </p:tavLst>
                                    </p:anim>
                                    <p:animEffect transition="in" filter="fade">
                                      <p:cBhvr>
                                        <p:cTn id="26" dur="500"/>
                                        <p:tgtEl>
                                          <p:spTgt spid="43022"/>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3021"/>
                                        </p:tgtEl>
                                        <p:attrNameLst>
                                          <p:attrName>style.visibility</p:attrName>
                                        </p:attrNameLst>
                                      </p:cBhvr>
                                      <p:to>
                                        <p:strVal val="visible"/>
                                      </p:to>
                                    </p:set>
                                    <p:anim calcmode="lin" valueType="num">
                                      <p:cBhvr>
                                        <p:cTn id="29" dur="500" fill="hold"/>
                                        <p:tgtEl>
                                          <p:spTgt spid="43021"/>
                                        </p:tgtEl>
                                        <p:attrNameLst>
                                          <p:attrName>ppt_w</p:attrName>
                                        </p:attrNameLst>
                                      </p:cBhvr>
                                      <p:tavLst>
                                        <p:tav tm="0">
                                          <p:val>
                                            <p:fltVal val="0"/>
                                          </p:val>
                                        </p:tav>
                                        <p:tav tm="100000">
                                          <p:val>
                                            <p:strVal val="#ppt_w"/>
                                          </p:val>
                                        </p:tav>
                                      </p:tavLst>
                                    </p:anim>
                                    <p:anim calcmode="lin" valueType="num">
                                      <p:cBhvr>
                                        <p:cTn id="30" dur="500" fill="hold"/>
                                        <p:tgtEl>
                                          <p:spTgt spid="43021"/>
                                        </p:tgtEl>
                                        <p:attrNameLst>
                                          <p:attrName>ppt_h</p:attrName>
                                        </p:attrNameLst>
                                      </p:cBhvr>
                                      <p:tavLst>
                                        <p:tav tm="0">
                                          <p:val>
                                            <p:fltVal val="0"/>
                                          </p:val>
                                        </p:tav>
                                        <p:tav tm="100000">
                                          <p:val>
                                            <p:strVal val="#ppt_h"/>
                                          </p:val>
                                        </p:tav>
                                      </p:tavLst>
                                    </p:anim>
                                    <p:animEffect transition="in" filter="fade">
                                      <p:cBhvr>
                                        <p:cTn id="31" dur="500"/>
                                        <p:tgtEl>
                                          <p:spTgt spid="43021"/>
                                        </p:tgtEl>
                                      </p:cBhvr>
                                    </p:animEffect>
                                  </p:childTnLst>
                                </p:cTn>
                              </p:par>
                              <p:par>
                                <p:cTn id="32" presetID="53" presetClass="entr" presetSubtype="0" fill="hold" grpId="0" nodeType="withEffect">
                                  <p:stCondLst>
                                    <p:cond delay="0"/>
                                  </p:stCondLst>
                                  <p:iterate type="lt">
                                    <p:tmPct val="0"/>
                                  </p:iterate>
                                  <p:childTnLst>
                                    <p:set>
                                      <p:cBhvr>
                                        <p:cTn id="33" dur="1" fill="hold">
                                          <p:stCondLst>
                                            <p:cond delay="0"/>
                                          </p:stCondLst>
                                        </p:cTn>
                                        <p:tgtEl>
                                          <p:spTgt spid="43020"/>
                                        </p:tgtEl>
                                        <p:attrNameLst>
                                          <p:attrName>style.visibility</p:attrName>
                                        </p:attrNameLst>
                                      </p:cBhvr>
                                      <p:to>
                                        <p:strVal val="visible"/>
                                      </p:to>
                                    </p:set>
                                    <p:anim calcmode="lin" valueType="num">
                                      <p:cBhvr>
                                        <p:cTn id="34" dur="500" fill="hold"/>
                                        <p:tgtEl>
                                          <p:spTgt spid="43020"/>
                                        </p:tgtEl>
                                        <p:attrNameLst>
                                          <p:attrName>ppt_w</p:attrName>
                                        </p:attrNameLst>
                                      </p:cBhvr>
                                      <p:tavLst>
                                        <p:tav tm="0">
                                          <p:val>
                                            <p:fltVal val="0"/>
                                          </p:val>
                                        </p:tav>
                                        <p:tav tm="100000">
                                          <p:val>
                                            <p:strVal val="#ppt_w"/>
                                          </p:val>
                                        </p:tav>
                                      </p:tavLst>
                                    </p:anim>
                                    <p:anim calcmode="lin" valueType="num">
                                      <p:cBhvr>
                                        <p:cTn id="35" dur="500" fill="hold"/>
                                        <p:tgtEl>
                                          <p:spTgt spid="43020"/>
                                        </p:tgtEl>
                                        <p:attrNameLst>
                                          <p:attrName>ppt_h</p:attrName>
                                        </p:attrNameLst>
                                      </p:cBhvr>
                                      <p:tavLst>
                                        <p:tav tm="0">
                                          <p:val>
                                            <p:fltVal val="0"/>
                                          </p:val>
                                        </p:tav>
                                        <p:tav tm="100000">
                                          <p:val>
                                            <p:strVal val="#ppt_h"/>
                                          </p:val>
                                        </p:tav>
                                      </p:tavLst>
                                    </p:anim>
                                    <p:animEffect transition="in" filter="fade">
                                      <p:cBhvr>
                                        <p:cTn id="36" dur="500"/>
                                        <p:tgtEl>
                                          <p:spTgt spid="430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mph" presetSubtype="0" fill="hold" grpId="1"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43020"/>
                                        </p:tgtEl>
                                        <p:attrNameLst>
                                          <p:attrName>ppt_x</p:attrName>
                                          <p:attrName>ppt_y</p:attrName>
                                        </p:attrNameLst>
                                      </p:cBhvr>
                                    </p:animMotion>
                                    <p:animRot by="1500000">
                                      <p:cBhvr>
                                        <p:cTn id="41" dur="125" fill="hold">
                                          <p:stCondLst>
                                            <p:cond delay="0"/>
                                          </p:stCondLst>
                                        </p:cTn>
                                        <p:tgtEl>
                                          <p:spTgt spid="43020"/>
                                        </p:tgtEl>
                                        <p:attrNameLst>
                                          <p:attrName>r</p:attrName>
                                        </p:attrNameLst>
                                      </p:cBhvr>
                                    </p:animRot>
                                    <p:animRot by="-1500000">
                                      <p:cBhvr>
                                        <p:cTn id="42" dur="125" fill="hold">
                                          <p:stCondLst>
                                            <p:cond delay="125"/>
                                          </p:stCondLst>
                                        </p:cTn>
                                        <p:tgtEl>
                                          <p:spTgt spid="43020"/>
                                        </p:tgtEl>
                                        <p:attrNameLst>
                                          <p:attrName>r</p:attrName>
                                        </p:attrNameLst>
                                      </p:cBhvr>
                                    </p:animRot>
                                    <p:animRot by="-1500000">
                                      <p:cBhvr>
                                        <p:cTn id="43" dur="125" fill="hold">
                                          <p:stCondLst>
                                            <p:cond delay="250"/>
                                          </p:stCondLst>
                                        </p:cTn>
                                        <p:tgtEl>
                                          <p:spTgt spid="43020"/>
                                        </p:tgtEl>
                                        <p:attrNameLst>
                                          <p:attrName>r</p:attrName>
                                        </p:attrNameLst>
                                      </p:cBhvr>
                                    </p:animRot>
                                    <p:animRot by="1500000">
                                      <p:cBhvr>
                                        <p:cTn id="44" dur="125" fill="hold">
                                          <p:stCondLst>
                                            <p:cond delay="375"/>
                                          </p:stCondLst>
                                        </p:cTn>
                                        <p:tgtEl>
                                          <p:spTgt spid="43020"/>
                                        </p:tgtEl>
                                        <p:attrNameLst>
                                          <p:attrName>r</p:attrName>
                                        </p:attrNameLst>
                                      </p:cBhvr>
                                    </p:animRot>
                                  </p:childTnLst>
                                </p:cTn>
                              </p:par>
                              <p:par>
                                <p:cTn id="45" presetID="3" presetClass="emph" presetSubtype="2" fill="hold" grpId="2" nodeType="withEffect">
                                  <p:stCondLst>
                                    <p:cond delay="0"/>
                                  </p:stCondLst>
                                  <p:iterate type="lt">
                                    <p:tmPct val="0"/>
                                  </p:iterate>
                                  <p:childTnLst>
                                    <p:animClr clrSpc="rgb" dir="cw">
                                      <p:cBhvr override="childStyle">
                                        <p:cTn id="46" dur="2000" fill="hold"/>
                                        <p:tgtEl>
                                          <p:spTgt spid="430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18" grpId="0" animBg="1"/>
      <p:bldP spid="43019" grpId="0"/>
      <p:bldP spid="43020" grpId="0"/>
      <p:bldP spid="43020" grpId="1"/>
      <p:bldP spid="43020" grpId="2"/>
      <p:bldP spid="43021" grpId="0"/>
      <p:bldP spid="430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642938"/>
            <a:ext cx="10058400" cy="1371600"/>
          </a:xfrm>
        </p:spPr>
        <p:txBody>
          <a:bodyPr/>
          <a:lstStyle/>
          <a:p>
            <a:pPr eaLnBrk="1" hangingPunct="1"/>
            <a:r>
              <a:rPr lang="en-US" smtClean="0"/>
              <a:t>Z z,</a:t>
            </a:r>
          </a:p>
        </p:txBody>
      </p:sp>
      <p:pic>
        <p:nvPicPr>
          <p:cNvPr id="31748" name="Picture 4"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8000" y="2438400"/>
            <a:ext cx="53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37225" y="511175"/>
            <a:ext cx="431800" cy="111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36_3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685801"/>
            <a:ext cx="1546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3143250" y="152400"/>
            <a:ext cx="6667500" cy="1066800"/>
          </a:xfrm>
          <a:prstGeom prst="rect">
            <a:avLst/>
          </a:prstGeom>
        </p:spPr>
        <p:txBody>
          <a:bodyPr wrap="none" fromWordArt="1">
            <a:prstTxWarp prst="textDeflate">
              <a:avLst>
                <a:gd name="adj" fmla="val 26227"/>
              </a:avLst>
            </a:prstTxWarp>
          </a:bodyPr>
          <a:lstStyle/>
          <a:p>
            <a:pPr algn="ctr"/>
            <a:r>
              <a:rPr lang="it-IT" sz="3600" kern="10">
                <a:ln w="34925">
                  <a:solidFill>
                    <a:srgbClr val="FF0000"/>
                  </a:solidFill>
                  <a:round/>
                  <a:headEnd/>
                  <a:tailEnd/>
                </a:ln>
                <a:solidFill>
                  <a:srgbClr val="FFFF66"/>
                </a:solidFill>
                <a:latin typeface="Times New Roman"/>
                <a:cs typeface="Times New Roman"/>
              </a:rPr>
              <a:t>Trò chơi: Ai nhớ nhất ? </a:t>
            </a:r>
            <a:endParaRPr lang="en-US" sz="3600" kern="10">
              <a:ln w="34925">
                <a:solidFill>
                  <a:srgbClr val="FF0000"/>
                </a:solidFill>
                <a:round/>
                <a:headEnd/>
                <a:tailEnd/>
              </a:ln>
              <a:solidFill>
                <a:srgbClr val="FFFF66"/>
              </a:solidFill>
              <a:latin typeface="Times New Roman"/>
              <a:cs typeface="Times New Roman"/>
            </a:endParaRPr>
          </a:p>
        </p:txBody>
      </p:sp>
      <p:sp>
        <p:nvSpPr>
          <p:cNvPr id="31754" name="Text Box 10"/>
          <p:cNvSpPr txBox="1">
            <a:spLocks noChangeArrowheads="1"/>
          </p:cNvSpPr>
          <p:nvPr/>
        </p:nvSpPr>
        <p:spPr bwMode="auto">
          <a:xfrm>
            <a:off x="2190750" y="12954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chemeClr val="accent2"/>
                </a:solidFill>
              </a:rPr>
              <a:t>Chọn chữ cái ứng với câu trả lời đúng:</a:t>
            </a:r>
          </a:p>
        </p:txBody>
      </p:sp>
      <p:sp>
        <p:nvSpPr>
          <p:cNvPr id="44043" name="Text Box 11"/>
          <p:cNvSpPr txBox="1">
            <a:spLocks noChangeArrowheads="1"/>
          </p:cNvSpPr>
          <p:nvPr/>
        </p:nvSpPr>
        <p:spPr bwMode="auto">
          <a:xfrm>
            <a:off x="2099125" y="2076176"/>
            <a:ext cx="8283374"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2. Loại trái cây nào không có ở đồng bằng Nam </a:t>
            </a:r>
            <a:r>
              <a:rPr lang="en-US" sz="2800" b="1" dirty="0" smtClean="0">
                <a:solidFill>
                  <a:srgbClr val="000000"/>
                </a:solidFill>
              </a:rPr>
              <a:t>Bộ?</a:t>
            </a:r>
            <a:endParaRPr lang="en-US" sz="2800" b="1" dirty="0">
              <a:solidFill>
                <a:srgbClr val="000000"/>
              </a:solidFill>
            </a:endParaRPr>
          </a:p>
        </p:txBody>
      </p:sp>
      <p:sp>
        <p:nvSpPr>
          <p:cNvPr id="44044" name="Text Box 12"/>
          <p:cNvSpPr txBox="1">
            <a:spLocks noChangeArrowheads="1"/>
          </p:cNvSpPr>
          <p:nvPr/>
        </p:nvSpPr>
        <p:spPr bwMode="auto">
          <a:xfrm>
            <a:off x="3048000" y="3064401"/>
            <a:ext cx="581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A. Chôm chôm, thanh long</a:t>
            </a:r>
          </a:p>
        </p:txBody>
      </p:sp>
      <p:sp>
        <p:nvSpPr>
          <p:cNvPr id="44045" name="Text Box 13"/>
          <p:cNvSpPr txBox="1">
            <a:spLocks noChangeArrowheads="1"/>
          </p:cNvSpPr>
          <p:nvPr/>
        </p:nvSpPr>
        <p:spPr bwMode="auto">
          <a:xfrm>
            <a:off x="3186900" y="4833213"/>
            <a:ext cx="4476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D. Măng cụt, na</a:t>
            </a:r>
          </a:p>
        </p:txBody>
      </p:sp>
      <p:sp>
        <p:nvSpPr>
          <p:cNvPr id="44046" name="Text Box 14"/>
          <p:cNvSpPr txBox="1">
            <a:spLocks noChangeArrowheads="1"/>
          </p:cNvSpPr>
          <p:nvPr/>
        </p:nvSpPr>
        <p:spPr bwMode="auto">
          <a:xfrm>
            <a:off x="3094300" y="4258338"/>
            <a:ext cx="4381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rPr>
              <a:t>C. Vải thiều, đào</a:t>
            </a:r>
          </a:p>
        </p:txBody>
      </p:sp>
      <p:sp>
        <p:nvSpPr>
          <p:cNvPr id="44047" name="Text Box 15"/>
          <p:cNvSpPr txBox="1">
            <a:spLocks noChangeArrowheads="1"/>
          </p:cNvSpPr>
          <p:nvPr/>
        </p:nvSpPr>
        <p:spPr bwMode="auto">
          <a:xfrm>
            <a:off x="3048000" y="36718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a:solidFill>
                  <a:srgbClr val="000000"/>
                </a:solidFill>
              </a:rPr>
              <a:t>B. Sầu riêng, mít tố nữ</a:t>
            </a:r>
          </a:p>
        </p:txBody>
      </p:sp>
      <p:pic>
        <p:nvPicPr>
          <p:cNvPr id="31760" name="Picture 16" descr="!danc_c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810750" y="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15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43"/>
                                        </p:tgtEl>
                                        <p:attrNameLst>
                                          <p:attrName>style.visibility</p:attrName>
                                        </p:attrNameLst>
                                      </p:cBhvr>
                                      <p:to>
                                        <p:strVal val="visible"/>
                                      </p:to>
                                    </p:set>
                                    <p:anim calcmode="lin" valueType="num">
                                      <p:cBhvr>
                                        <p:cTn id="7" dur="500" fill="hold"/>
                                        <p:tgtEl>
                                          <p:spTgt spid="44043"/>
                                        </p:tgtEl>
                                        <p:attrNameLst>
                                          <p:attrName>ppt_w</p:attrName>
                                        </p:attrNameLst>
                                      </p:cBhvr>
                                      <p:tavLst>
                                        <p:tav tm="0">
                                          <p:val>
                                            <p:fltVal val="0"/>
                                          </p:val>
                                        </p:tav>
                                        <p:tav tm="100000">
                                          <p:val>
                                            <p:strVal val="#ppt_w"/>
                                          </p:val>
                                        </p:tav>
                                      </p:tavLst>
                                    </p:anim>
                                    <p:anim calcmode="lin" valueType="num">
                                      <p:cBhvr>
                                        <p:cTn id="8" dur="500" fill="hold"/>
                                        <p:tgtEl>
                                          <p:spTgt spid="44043"/>
                                        </p:tgtEl>
                                        <p:attrNameLst>
                                          <p:attrName>ppt_h</p:attrName>
                                        </p:attrNameLst>
                                      </p:cBhvr>
                                      <p:tavLst>
                                        <p:tav tm="0">
                                          <p:val>
                                            <p:fltVal val="0"/>
                                          </p:val>
                                        </p:tav>
                                        <p:tav tm="100000">
                                          <p:val>
                                            <p:strVal val="#ppt_h"/>
                                          </p:val>
                                        </p:tav>
                                      </p:tavLst>
                                    </p:anim>
                                    <p:animEffect transition="in" filter="fade">
                                      <p:cBhvr>
                                        <p:cTn id="9" dur="500"/>
                                        <p:tgtEl>
                                          <p:spTgt spid="4404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4044"/>
                                        </p:tgtEl>
                                        <p:attrNameLst>
                                          <p:attrName>style.visibility</p:attrName>
                                        </p:attrNameLst>
                                      </p:cBhvr>
                                      <p:to>
                                        <p:strVal val="visible"/>
                                      </p:to>
                                    </p:set>
                                    <p:anim calcmode="lin" valueType="num">
                                      <p:cBhvr>
                                        <p:cTn id="12" dur="500" fill="hold"/>
                                        <p:tgtEl>
                                          <p:spTgt spid="44044"/>
                                        </p:tgtEl>
                                        <p:attrNameLst>
                                          <p:attrName>ppt_w</p:attrName>
                                        </p:attrNameLst>
                                      </p:cBhvr>
                                      <p:tavLst>
                                        <p:tav tm="0">
                                          <p:val>
                                            <p:fltVal val="0"/>
                                          </p:val>
                                        </p:tav>
                                        <p:tav tm="100000">
                                          <p:val>
                                            <p:strVal val="#ppt_w"/>
                                          </p:val>
                                        </p:tav>
                                      </p:tavLst>
                                    </p:anim>
                                    <p:anim calcmode="lin" valueType="num">
                                      <p:cBhvr>
                                        <p:cTn id="13" dur="500" fill="hold"/>
                                        <p:tgtEl>
                                          <p:spTgt spid="44044"/>
                                        </p:tgtEl>
                                        <p:attrNameLst>
                                          <p:attrName>ppt_h</p:attrName>
                                        </p:attrNameLst>
                                      </p:cBhvr>
                                      <p:tavLst>
                                        <p:tav tm="0">
                                          <p:val>
                                            <p:fltVal val="0"/>
                                          </p:val>
                                        </p:tav>
                                        <p:tav tm="100000">
                                          <p:val>
                                            <p:strVal val="#ppt_h"/>
                                          </p:val>
                                        </p:tav>
                                      </p:tavLst>
                                    </p:anim>
                                    <p:animEffect transition="in" filter="fade">
                                      <p:cBhvr>
                                        <p:cTn id="14" dur="500"/>
                                        <p:tgtEl>
                                          <p:spTgt spid="4404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4047"/>
                                        </p:tgtEl>
                                        <p:attrNameLst>
                                          <p:attrName>style.visibility</p:attrName>
                                        </p:attrNameLst>
                                      </p:cBhvr>
                                      <p:to>
                                        <p:strVal val="visible"/>
                                      </p:to>
                                    </p:set>
                                    <p:anim calcmode="lin" valueType="num">
                                      <p:cBhvr>
                                        <p:cTn id="17" dur="500" fill="hold"/>
                                        <p:tgtEl>
                                          <p:spTgt spid="44047"/>
                                        </p:tgtEl>
                                        <p:attrNameLst>
                                          <p:attrName>ppt_w</p:attrName>
                                        </p:attrNameLst>
                                      </p:cBhvr>
                                      <p:tavLst>
                                        <p:tav tm="0">
                                          <p:val>
                                            <p:fltVal val="0"/>
                                          </p:val>
                                        </p:tav>
                                        <p:tav tm="100000">
                                          <p:val>
                                            <p:strVal val="#ppt_w"/>
                                          </p:val>
                                        </p:tav>
                                      </p:tavLst>
                                    </p:anim>
                                    <p:anim calcmode="lin" valueType="num">
                                      <p:cBhvr>
                                        <p:cTn id="18" dur="500" fill="hold"/>
                                        <p:tgtEl>
                                          <p:spTgt spid="44047"/>
                                        </p:tgtEl>
                                        <p:attrNameLst>
                                          <p:attrName>ppt_h</p:attrName>
                                        </p:attrNameLst>
                                      </p:cBhvr>
                                      <p:tavLst>
                                        <p:tav tm="0">
                                          <p:val>
                                            <p:fltVal val="0"/>
                                          </p:val>
                                        </p:tav>
                                        <p:tav tm="100000">
                                          <p:val>
                                            <p:strVal val="#ppt_h"/>
                                          </p:val>
                                        </p:tav>
                                      </p:tavLst>
                                    </p:anim>
                                    <p:animEffect transition="in" filter="fade">
                                      <p:cBhvr>
                                        <p:cTn id="19" dur="500"/>
                                        <p:tgtEl>
                                          <p:spTgt spid="44047"/>
                                        </p:tgtEl>
                                      </p:cBhvr>
                                    </p:animEffect>
                                  </p:childTnLst>
                                </p:cTn>
                              </p:par>
                              <p:par>
                                <p:cTn id="20" presetID="53" presetClass="entr" presetSubtype="0" fill="hold" grpId="0" nodeType="withEffect">
                                  <p:stCondLst>
                                    <p:cond delay="0"/>
                                  </p:stCondLst>
                                  <p:iterate type="lt">
                                    <p:tmPct val="0"/>
                                  </p:iterate>
                                  <p:childTnLst>
                                    <p:set>
                                      <p:cBhvr>
                                        <p:cTn id="21" dur="1" fill="hold">
                                          <p:stCondLst>
                                            <p:cond delay="0"/>
                                          </p:stCondLst>
                                        </p:cTn>
                                        <p:tgtEl>
                                          <p:spTgt spid="44046"/>
                                        </p:tgtEl>
                                        <p:attrNameLst>
                                          <p:attrName>style.visibility</p:attrName>
                                        </p:attrNameLst>
                                      </p:cBhvr>
                                      <p:to>
                                        <p:strVal val="visible"/>
                                      </p:to>
                                    </p:set>
                                    <p:anim calcmode="lin" valueType="num">
                                      <p:cBhvr>
                                        <p:cTn id="22" dur="500" fill="hold"/>
                                        <p:tgtEl>
                                          <p:spTgt spid="44046"/>
                                        </p:tgtEl>
                                        <p:attrNameLst>
                                          <p:attrName>ppt_w</p:attrName>
                                        </p:attrNameLst>
                                      </p:cBhvr>
                                      <p:tavLst>
                                        <p:tav tm="0">
                                          <p:val>
                                            <p:fltVal val="0"/>
                                          </p:val>
                                        </p:tav>
                                        <p:tav tm="100000">
                                          <p:val>
                                            <p:strVal val="#ppt_w"/>
                                          </p:val>
                                        </p:tav>
                                      </p:tavLst>
                                    </p:anim>
                                    <p:anim calcmode="lin" valueType="num">
                                      <p:cBhvr>
                                        <p:cTn id="23" dur="500" fill="hold"/>
                                        <p:tgtEl>
                                          <p:spTgt spid="44046"/>
                                        </p:tgtEl>
                                        <p:attrNameLst>
                                          <p:attrName>ppt_h</p:attrName>
                                        </p:attrNameLst>
                                      </p:cBhvr>
                                      <p:tavLst>
                                        <p:tav tm="0">
                                          <p:val>
                                            <p:fltVal val="0"/>
                                          </p:val>
                                        </p:tav>
                                        <p:tav tm="100000">
                                          <p:val>
                                            <p:strVal val="#ppt_h"/>
                                          </p:val>
                                        </p:tav>
                                      </p:tavLst>
                                    </p:anim>
                                    <p:animEffect transition="in" filter="fade">
                                      <p:cBhvr>
                                        <p:cTn id="24" dur="500"/>
                                        <p:tgtEl>
                                          <p:spTgt spid="44046"/>
                                        </p:tgtEl>
                                      </p:cBhvr>
                                    </p:animEffect>
                                  </p:childTnLst>
                                </p:cTn>
                              </p:par>
                              <p:par>
                                <p:cTn id="25" presetID="53" presetClass="entr" presetSubtype="0" fill="hold" grpId="0" nodeType="withEffect">
                                  <p:stCondLst>
                                    <p:cond delay="0"/>
                                  </p:stCondLst>
                                  <p:iterate type="lt">
                                    <p:tmPct val="0"/>
                                  </p:iterate>
                                  <p:childTnLst>
                                    <p:set>
                                      <p:cBhvr>
                                        <p:cTn id="26" dur="1" fill="hold">
                                          <p:stCondLst>
                                            <p:cond delay="0"/>
                                          </p:stCondLst>
                                        </p:cTn>
                                        <p:tgtEl>
                                          <p:spTgt spid="44045"/>
                                        </p:tgtEl>
                                        <p:attrNameLst>
                                          <p:attrName>style.visibility</p:attrName>
                                        </p:attrNameLst>
                                      </p:cBhvr>
                                      <p:to>
                                        <p:strVal val="visible"/>
                                      </p:to>
                                    </p:set>
                                    <p:anim calcmode="lin" valueType="num">
                                      <p:cBhvr>
                                        <p:cTn id="27" dur="500" fill="hold"/>
                                        <p:tgtEl>
                                          <p:spTgt spid="44045"/>
                                        </p:tgtEl>
                                        <p:attrNameLst>
                                          <p:attrName>ppt_w</p:attrName>
                                        </p:attrNameLst>
                                      </p:cBhvr>
                                      <p:tavLst>
                                        <p:tav tm="0">
                                          <p:val>
                                            <p:fltVal val="0"/>
                                          </p:val>
                                        </p:tav>
                                        <p:tav tm="100000">
                                          <p:val>
                                            <p:strVal val="#ppt_w"/>
                                          </p:val>
                                        </p:tav>
                                      </p:tavLst>
                                    </p:anim>
                                    <p:anim calcmode="lin" valueType="num">
                                      <p:cBhvr>
                                        <p:cTn id="28" dur="500" fill="hold"/>
                                        <p:tgtEl>
                                          <p:spTgt spid="44045"/>
                                        </p:tgtEl>
                                        <p:attrNameLst>
                                          <p:attrName>ppt_h</p:attrName>
                                        </p:attrNameLst>
                                      </p:cBhvr>
                                      <p:tavLst>
                                        <p:tav tm="0">
                                          <p:val>
                                            <p:fltVal val="0"/>
                                          </p:val>
                                        </p:tav>
                                        <p:tav tm="100000">
                                          <p:val>
                                            <p:strVal val="#ppt_h"/>
                                          </p:val>
                                        </p:tav>
                                      </p:tavLst>
                                    </p:anim>
                                    <p:animEffect transition="in" filter="fade">
                                      <p:cBhvr>
                                        <p:cTn id="29" dur="500"/>
                                        <p:tgtEl>
                                          <p:spTgt spid="440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4046"/>
                                        </p:tgtEl>
                                        <p:attrNameLst>
                                          <p:attrName>ppt_x</p:attrName>
                                          <p:attrName>ppt_y</p:attrName>
                                        </p:attrNameLst>
                                      </p:cBhvr>
                                    </p:animMotion>
                                    <p:animRot by="1500000">
                                      <p:cBhvr>
                                        <p:cTn id="34" dur="125" fill="hold">
                                          <p:stCondLst>
                                            <p:cond delay="0"/>
                                          </p:stCondLst>
                                        </p:cTn>
                                        <p:tgtEl>
                                          <p:spTgt spid="44046"/>
                                        </p:tgtEl>
                                        <p:attrNameLst>
                                          <p:attrName>r</p:attrName>
                                        </p:attrNameLst>
                                      </p:cBhvr>
                                    </p:animRot>
                                    <p:animRot by="-1500000">
                                      <p:cBhvr>
                                        <p:cTn id="35" dur="125" fill="hold">
                                          <p:stCondLst>
                                            <p:cond delay="125"/>
                                          </p:stCondLst>
                                        </p:cTn>
                                        <p:tgtEl>
                                          <p:spTgt spid="44046"/>
                                        </p:tgtEl>
                                        <p:attrNameLst>
                                          <p:attrName>r</p:attrName>
                                        </p:attrNameLst>
                                      </p:cBhvr>
                                    </p:animRot>
                                    <p:animRot by="-1500000">
                                      <p:cBhvr>
                                        <p:cTn id="36" dur="125" fill="hold">
                                          <p:stCondLst>
                                            <p:cond delay="250"/>
                                          </p:stCondLst>
                                        </p:cTn>
                                        <p:tgtEl>
                                          <p:spTgt spid="44046"/>
                                        </p:tgtEl>
                                        <p:attrNameLst>
                                          <p:attrName>r</p:attrName>
                                        </p:attrNameLst>
                                      </p:cBhvr>
                                    </p:animRot>
                                    <p:animRot by="1500000">
                                      <p:cBhvr>
                                        <p:cTn id="37" dur="125" fill="hold">
                                          <p:stCondLst>
                                            <p:cond delay="375"/>
                                          </p:stCondLst>
                                        </p:cTn>
                                        <p:tgtEl>
                                          <p:spTgt spid="44046"/>
                                        </p:tgtEl>
                                        <p:attrNameLst>
                                          <p:attrName>r</p:attrName>
                                        </p:attrNameLst>
                                      </p:cBhvr>
                                    </p:animRot>
                                  </p:childTnLst>
                                </p:cTn>
                              </p:par>
                              <p:par>
                                <p:cTn id="38" presetID="3" presetClass="emph" presetSubtype="2" fill="hold" grpId="2" nodeType="withEffect">
                                  <p:stCondLst>
                                    <p:cond delay="0"/>
                                  </p:stCondLst>
                                  <p:iterate type="lt">
                                    <p:tmPct val="0"/>
                                  </p:iterate>
                                  <p:childTnLst>
                                    <p:animClr clrSpc="rgb" dir="cw">
                                      <p:cBhvr override="childStyle">
                                        <p:cTn id="39" dur="2000" fill="hold"/>
                                        <p:tgtEl>
                                          <p:spTgt spid="4404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4" grpId="0"/>
      <p:bldP spid="44045" grpId="0"/>
      <p:bldP spid="44046" grpId="0"/>
      <p:bldP spid="44046" grpId="1"/>
      <p:bldP spid="44046" grpId="2"/>
      <p:bldP spid="440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grass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FLWRVRT2"/>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8000" y="2438400"/>
            <a:ext cx="539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FLWRVRT2"/>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rot="5400000">
            <a:off x="5737225" y="511175"/>
            <a:ext cx="431800" cy="1114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36_3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685801"/>
            <a:ext cx="15462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WordArt 9"/>
          <p:cNvSpPr>
            <a:spLocks noChangeArrowheads="1" noChangeShapeType="1" noTextEdit="1"/>
          </p:cNvSpPr>
          <p:nvPr/>
        </p:nvSpPr>
        <p:spPr bwMode="auto">
          <a:xfrm>
            <a:off x="3143250" y="152400"/>
            <a:ext cx="6667500" cy="1066800"/>
          </a:xfrm>
          <a:prstGeom prst="rect">
            <a:avLst/>
          </a:prstGeom>
        </p:spPr>
        <p:txBody>
          <a:bodyPr wrap="none" fromWordArt="1">
            <a:prstTxWarp prst="textDeflate">
              <a:avLst>
                <a:gd name="adj" fmla="val 26227"/>
              </a:avLst>
            </a:prstTxWarp>
          </a:bodyPr>
          <a:lstStyle/>
          <a:p>
            <a:pPr algn="ctr"/>
            <a:r>
              <a:rPr lang="it-IT" sz="3600" kern="10">
                <a:ln w="34925">
                  <a:solidFill>
                    <a:srgbClr val="FF0000"/>
                  </a:solidFill>
                  <a:round/>
                  <a:headEnd/>
                  <a:tailEnd/>
                </a:ln>
                <a:solidFill>
                  <a:srgbClr val="FFFF66"/>
                </a:solidFill>
                <a:latin typeface="Times New Roman"/>
                <a:cs typeface="Times New Roman"/>
              </a:rPr>
              <a:t>Trò chơi: Ai nhớ nhất ? </a:t>
            </a:r>
            <a:endParaRPr lang="en-US" sz="3600" kern="10">
              <a:ln w="34925">
                <a:solidFill>
                  <a:srgbClr val="FF0000"/>
                </a:solidFill>
                <a:round/>
                <a:headEnd/>
                <a:tailEnd/>
              </a:ln>
              <a:solidFill>
                <a:srgbClr val="FFFF66"/>
              </a:solidFill>
              <a:latin typeface="Times New Roman"/>
              <a:cs typeface="Times New Roman"/>
            </a:endParaRPr>
          </a:p>
        </p:txBody>
      </p:sp>
      <p:sp>
        <p:nvSpPr>
          <p:cNvPr id="32778" name="Text Box 10"/>
          <p:cNvSpPr txBox="1">
            <a:spLocks noChangeArrowheads="1"/>
          </p:cNvSpPr>
          <p:nvPr/>
        </p:nvSpPr>
        <p:spPr bwMode="auto">
          <a:xfrm>
            <a:off x="2190750" y="12954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chemeClr val="accent2"/>
                </a:solidFill>
              </a:rPr>
              <a:t>Chọn chữ cái ứng với câu trả lời đúng:</a:t>
            </a:r>
          </a:p>
        </p:txBody>
      </p:sp>
      <p:sp>
        <p:nvSpPr>
          <p:cNvPr id="46091" name="Text Box 11"/>
          <p:cNvSpPr txBox="1">
            <a:spLocks noChangeArrowheads="1"/>
          </p:cNvSpPr>
          <p:nvPr/>
        </p:nvSpPr>
        <p:spPr bwMode="auto">
          <a:xfrm>
            <a:off x="1809750" y="2087751"/>
            <a:ext cx="9325096" cy="95410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smtClean="0">
                <a:solidFill>
                  <a:srgbClr val="000000"/>
                </a:solidFill>
                <a:latin typeface=".VnTime" pitchFamily="34" charset="0"/>
              </a:rPr>
              <a:t>3. </a:t>
            </a:r>
            <a:r>
              <a:rPr lang="en-US" sz="2800" b="1" dirty="0" smtClean="0">
                <a:solidFill>
                  <a:srgbClr val="000000"/>
                </a:solidFill>
                <a:cs typeface="Times New Roman" pitchFamily="18" charset="0"/>
              </a:rPr>
              <a:t>Điều kiện nào không là điều kiện thuận lợi để đồng bằng Nam Bộ phát triển nghề nuôi và đánh bắt thủy sản?</a:t>
            </a:r>
            <a:endParaRPr lang="en-US" sz="2800" b="1" dirty="0">
              <a:solidFill>
                <a:srgbClr val="000000"/>
              </a:solidFill>
              <a:cs typeface="Times New Roman" pitchFamily="18" charset="0"/>
            </a:endParaRPr>
          </a:p>
        </p:txBody>
      </p:sp>
      <p:sp>
        <p:nvSpPr>
          <p:cNvPr id="46092" name="Text Box 12"/>
          <p:cNvSpPr txBox="1">
            <a:spLocks noChangeArrowheads="1"/>
          </p:cNvSpPr>
          <p:nvPr/>
        </p:nvSpPr>
        <p:spPr bwMode="auto">
          <a:xfrm>
            <a:off x="3048000" y="3411651"/>
            <a:ext cx="581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cs typeface="Times New Roman" pitchFamily="18" charset="0"/>
              </a:rPr>
              <a:t>A. </a:t>
            </a:r>
            <a:r>
              <a:rPr lang="en-US" sz="2800" b="1" dirty="0" smtClean="0">
                <a:solidFill>
                  <a:srgbClr val="000000"/>
                </a:solidFill>
                <a:cs typeface="Times New Roman" pitchFamily="18" charset="0"/>
              </a:rPr>
              <a:t>Vùng biển rộng lớn nhiều cá tôm</a:t>
            </a:r>
            <a:endParaRPr lang="en-US" sz="2800" b="1" dirty="0">
              <a:solidFill>
                <a:srgbClr val="000000"/>
              </a:solidFill>
              <a:cs typeface="Times New Roman" pitchFamily="18" charset="0"/>
            </a:endParaRPr>
          </a:p>
        </p:txBody>
      </p:sp>
      <p:sp>
        <p:nvSpPr>
          <p:cNvPr id="46094" name="Text Box 14"/>
          <p:cNvSpPr txBox="1">
            <a:spLocks noChangeArrowheads="1"/>
          </p:cNvSpPr>
          <p:nvPr/>
        </p:nvSpPr>
        <p:spPr bwMode="auto">
          <a:xfrm>
            <a:off x="3082725" y="4640313"/>
            <a:ext cx="600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cs typeface="Times New Roman" pitchFamily="18" charset="0"/>
              </a:rPr>
              <a:t>C. </a:t>
            </a:r>
            <a:r>
              <a:rPr lang="en-US" sz="2800" b="1" dirty="0" smtClean="0">
                <a:solidFill>
                  <a:srgbClr val="000000"/>
                </a:solidFill>
                <a:cs typeface="Times New Roman" pitchFamily="18" charset="0"/>
              </a:rPr>
              <a:t>Khí hậu nóng ẩm</a:t>
            </a:r>
            <a:endParaRPr lang="en-US" sz="2800" b="1" dirty="0">
              <a:solidFill>
                <a:srgbClr val="000000"/>
              </a:solidFill>
              <a:cs typeface="Times New Roman" pitchFamily="18" charset="0"/>
            </a:endParaRPr>
          </a:p>
        </p:txBody>
      </p:sp>
      <p:sp>
        <p:nvSpPr>
          <p:cNvPr id="46095" name="Text Box 15"/>
          <p:cNvSpPr txBox="1">
            <a:spLocks noChangeArrowheads="1"/>
          </p:cNvSpPr>
          <p:nvPr/>
        </p:nvSpPr>
        <p:spPr bwMode="auto">
          <a:xfrm>
            <a:off x="3048000" y="401913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a:solidFill>
                  <a:srgbClr val="000000"/>
                </a:solidFill>
                <a:cs typeface="Times New Roman" pitchFamily="18" charset="0"/>
              </a:rPr>
              <a:t>B. </a:t>
            </a:r>
            <a:r>
              <a:rPr lang="en-US" sz="2800" b="1" dirty="0" smtClean="0">
                <a:solidFill>
                  <a:srgbClr val="000000"/>
                </a:solidFill>
                <a:cs typeface="Times New Roman" pitchFamily="18" charset="0"/>
              </a:rPr>
              <a:t>Sông ngòi dày đặc</a:t>
            </a:r>
            <a:endParaRPr lang="en-US" sz="2800" b="1" dirty="0">
              <a:solidFill>
                <a:srgbClr val="000000"/>
              </a:solidFill>
              <a:cs typeface="Times New Roman" pitchFamily="18" charset="0"/>
            </a:endParaRPr>
          </a:p>
        </p:txBody>
      </p:sp>
      <p:pic>
        <p:nvPicPr>
          <p:cNvPr id="32783" name="Picture 16" descr="!danc_c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810750" y="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43250" y="5324354"/>
            <a:ext cx="5715000" cy="523220"/>
          </a:xfrm>
          <a:prstGeom prst="rect">
            <a:avLst/>
          </a:prstGeom>
          <a:noFill/>
        </p:spPr>
        <p:txBody>
          <a:bodyPr wrap="square" rtlCol="0">
            <a:spAutoFit/>
          </a:bodyPr>
          <a:lstStyle/>
          <a:p>
            <a:pPr>
              <a:spcBef>
                <a:spcPct val="50000"/>
              </a:spcBef>
            </a:pPr>
            <a:r>
              <a:rPr lang="en-US" sz="2800" b="1" dirty="0" smtClean="0">
                <a:solidFill>
                  <a:srgbClr val="000000"/>
                </a:solidFill>
                <a:latin typeface="Times New Roman" pitchFamily="18" charset="0"/>
                <a:cs typeface="Times New Roman" pitchFamily="18" charset="0"/>
              </a:rPr>
              <a:t>D. Người </a:t>
            </a:r>
            <a:r>
              <a:rPr lang="en-US" sz="2800" b="1" dirty="0">
                <a:solidFill>
                  <a:srgbClr val="000000"/>
                </a:solidFill>
                <a:latin typeface="Times New Roman" pitchFamily="18" charset="0"/>
                <a:cs typeface="Times New Roman" pitchFamily="18" charset="0"/>
              </a:rPr>
              <a:t>dân cần cù lao động</a:t>
            </a:r>
          </a:p>
        </p:txBody>
      </p:sp>
    </p:spTree>
    <p:extLst>
      <p:ext uri="{BB962C8B-B14F-4D97-AF65-F5344CB8AC3E}">
        <p14:creationId xmlns:p14="http://schemas.microsoft.com/office/powerpoint/2010/main" val="9834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p:cTn id="7" dur="500" fill="hold"/>
                                        <p:tgtEl>
                                          <p:spTgt spid="46091"/>
                                        </p:tgtEl>
                                        <p:attrNameLst>
                                          <p:attrName>ppt_w</p:attrName>
                                        </p:attrNameLst>
                                      </p:cBhvr>
                                      <p:tavLst>
                                        <p:tav tm="0">
                                          <p:val>
                                            <p:fltVal val="0"/>
                                          </p:val>
                                        </p:tav>
                                        <p:tav tm="100000">
                                          <p:val>
                                            <p:strVal val="#ppt_w"/>
                                          </p:val>
                                        </p:tav>
                                      </p:tavLst>
                                    </p:anim>
                                    <p:anim calcmode="lin" valueType="num">
                                      <p:cBhvr>
                                        <p:cTn id="8" dur="500" fill="hold"/>
                                        <p:tgtEl>
                                          <p:spTgt spid="46091"/>
                                        </p:tgtEl>
                                        <p:attrNameLst>
                                          <p:attrName>ppt_h</p:attrName>
                                        </p:attrNameLst>
                                      </p:cBhvr>
                                      <p:tavLst>
                                        <p:tav tm="0">
                                          <p:val>
                                            <p:fltVal val="0"/>
                                          </p:val>
                                        </p:tav>
                                        <p:tav tm="100000">
                                          <p:val>
                                            <p:strVal val="#ppt_h"/>
                                          </p:val>
                                        </p:tav>
                                      </p:tavLst>
                                    </p:anim>
                                    <p:animEffect transition="in" filter="fade">
                                      <p:cBhvr>
                                        <p:cTn id="9" dur="500"/>
                                        <p:tgtEl>
                                          <p:spTgt spid="4609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6092"/>
                                        </p:tgtEl>
                                        <p:attrNameLst>
                                          <p:attrName>style.visibility</p:attrName>
                                        </p:attrNameLst>
                                      </p:cBhvr>
                                      <p:to>
                                        <p:strVal val="visible"/>
                                      </p:to>
                                    </p:set>
                                    <p:anim calcmode="lin" valueType="num">
                                      <p:cBhvr>
                                        <p:cTn id="12" dur="500" fill="hold"/>
                                        <p:tgtEl>
                                          <p:spTgt spid="46092"/>
                                        </p:tgtEl>
                                        <p:attrNameLst>
                                          <p:attrName>ppt_w</p:attrName>
                                        </p:attrNameLst>
                                      </p:cBhvr>
                                      <p:tavLst>
                                        <p:tav tm="0">
                                          <p:val>
                                            <p:fltVal val="0"/>
                                          </p:val>
                                        </p:tav>
                                        <p:tav tm="100000">
                                          <p:val>
                                            <p:strVal val="#ppt_w"/>
                                          </p:val>
                                        </p:tav>
                                      </p:tavLst>
                                    </p:anim>
                                    <p:anim calcmode="lin" valueType="num">
                                      <p:cBhvr>
                                        <p:cTn id="13" dur="500" fill="hold"/>
                                        <p:tgtEl>
                                          <p:spTgt spid="46092"/>
                                        </p:tgtEl>
                                        <p:attrNameLst>
                                          <p:attrName>ppt_h</p:attrName>
                                        </p:attrNameLst>
                                      </p:cBhvr>
                                      <p:tavLst>
                                        <p:tav tm="0">
                                          <p:val>
                                            <p:fltVal val="0"/>
                                          </p:val>
                                        </p:tav>
                                        <p:tav tm="100000">
                                          <p:val>
                                            <p:strVal val="#ppt_h"/>
                                          </p:val>
                                        </p:tav>
                                      </p:tavLst>
                                    </p:anim>
                                    <p:animEffect transition="in" filter="fade">
                                      <p:cBhvr>
                                        <p:cTn id="14" dur="500"/>
                                        <p:tgtEl>
                                          <p:spTgt spid="4609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6095"/>
                                        </p:tgtEl>
                                        <p:attrNameLst>
                                          <p:attrName>style.visibility</p:attrName>
                                        </p:attrNameLst>
                                      </p:cBhvr>
                                      <p:to>
                                        <p:strVal val="visible"/>
                                      </p:to>
                                    </p:set>
                                    <p:anim calcmode="lin" valueType="num">
                                      <p:cBhvr>
                                        <p:cTn id="17" dur="500" fill="hold"/>
                                        <p:tgtEl>
                                          <p:spTgt spid="46095"/>
                                        </p:tgtEl>
                                        <p:attrNameLst>
                                          <p:attrName>ppt_w</p:attrName>
                                        </p:attrNameLst>
                                      </p:cBhvr>
                                      <p:tavLst>
                                        <p:tav tm="0">
                                          <p:val>
                                            <p:fltVal val="0"/>
                                          </p:val>
                                        </p:tav>
                                        <p:tav tm="100000">
                                          <p:val>
                                            <p:strVal val="#ppt_w"/>
                                          </p:val>
                                        </p:tav>
                                      </p:tavLst>
                                    </p:anim>
                                    <p:anim calcmode="lin" valueType="num">
                                      <p:cBhvr>
                                        <p:cTn id="18" dur="500" fill="hold"/>
                                        <p:tgtEl>
                                          <p:spTgt spid="46095"/>
                                        </p:tgtEl>
                                        <p:attrNameLst>
                                          <p:attrName>ppt_h</p:attrName>
                                        </p:attrNameLst>
                                      </p:cBhvr>
                                      <p:tavLst>
                                        <p:tav tm="0">
                                          <p:val>
                                            <p:fltVal val="0"/>
                                          </p:val>
                                        </p:tav>
                                        <p:tav tm="100000">
                                          <p:val>
                                            <p:strVal val="#ppt_h"/>
                                          </p:val>
                                        </p:tav>
                                      </p:tavLst>
                                    </p:anim>
                                    <p:animEffect transition="in" filter="fade">
                                      <p:cBhvr>
                                        <p:cTn id="19" dur="500"/>
                                        <p:tgtEl>
                                          <p:spTgt spid="46095"/>
                                        </p:tgtEl>
                                      </p:cBhvr>
                                    </p:animEffect>
                                  </p:childTnLst>
                                </p:cTn>
                              </p:par>
                              <p:par>
                                <p:cTn id="20" presetID="53" presetClass="entr" presetSubtype="0" fill="hold" grpId="0" nodeType="withEffect">
                                  <p:stCondLst>
                                    <p:cond delay="0"/>
                                  </p:stCondLst>
                                  <p:iterate type="lt">
                                    <p:tmPct val="0"/>
                                  </p:iterate>
                                  <p:childTnLst>
                                    <p:set>
                                      <p:cBhvr>
                                        <p:cTn id="21" dur="1" fill="hold">
                                          <p:stCondLst>
                                            <p:cond delay="0"/>
                                          </p:stCondLst>
                                        </p:cTn>
                                        <p:tgtEl>
                                          <p:spTgt spid="46094"/>
                                        </p:tgtEl>
                                        <p:attrNameLst>
                                          <p:attrName>style.visibility</p:attrName>
                                        </p:attrNameLst>
                                      </p:cBhvr>
                                      <p:to>
                                        <p:strVal val="visible"/>
                                      </p:to>
                                    </p:set>
                                    <p:anim calcmode="lin" valueType="num">
                                      <p:cBhvr>
                                        <p:cTn id="22" dur="500" fill="hold"/>
                                        <p:tgtEl>
                                          <p:spTgt spid="46094"/>
                                        </p:tgtEl>
                                        <p:attrNameLst>
                                          <p:attrName>ppt_w</p:attrName>
                                        </p:attrNameLst>
                                      </p:cBhvr>
                                      <p:tavLst>
                                        <p:tav tm="0">
                                          <p:val>
                                            <p:fltVal val="0"/>
                                          </p:val>
                                        </p:tav>
                                        <p:tav tm="100000">
                                          <p:val>
                                            <p:strVal val="#ppt_w"/>
                                          </p:val>
                                        </p:tav>
                                      </p:tavLst>
                                    </p:anim>
                                    <p:anim calcmode="lin" valueType="num">
                                      <p:cBhvr>
                                        <p:cTn id="23" dur="500" fill="hold"/>
                                        <p:tgtEl>
                                          <p:spTgt spid="46094"/>
                                        </p:tgtEl>
                                        <p:attrNameLst>
                                          <p:attrName>ppt_h</p:attrName>
                                        </p:attrNameLst>
                                      </p:cBhvr>
                                      <p:tavLst>
                                        <p:tav tm="0">
                                          <p:val>
                                            <p:fltVal val="0"/>
                                          </p:val>
                                        </p:tav>
                                        <p:tav tm="100000">
                                          <p:val>
                                            <p:strVal val="#ppt_h"/>
                                          </p:val>
                                        </p:tav>
                                      </p:tavLst>
                                    </p:anim>
                                    <p:animEffect transition="in" filter="fade">
                                      <p:cBhvr>
                                        <p:cTn id="24" dur="500"/>
                                        <p:tgtEl>
                                          <p:spTgt spid="4609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6094"/>
                                        </p:tgtEl>
                                        <p:attrNameLst>
                                          <p:attrName>ppt_x</p:attrName>
                                          <p:attrName>ppt_y</p:attrName>
                                        </p:attrNameLst>
                                      </p:cBhvr>
                                    </p:animMotion>
                                    <p:animRot by="1500000">
                                      <p:cBhvr>
                                        <p:cTn id="34" dur="125" fill="hold">
                                          <p:stCondLst>
                                            <p:cond delay="0"/>
                                          </p:stCondLst>
                                        </p:cTn>
                                        <p:tgtEl>
                                          <p:spTgt spid="46094"/>
                                        </p:tgtEl>
                                        <p:attrNameLst>
                                          <p:attrName>r</p:attrName>
                                        </p:attrNameLst>
                                      </p:cBhvr>
                                    </p:animRot>
                                    <p:animRot by="-1500000">
                                      <p:cBhvr>
                                        <p:cTn id="35" dur="125" fill="hold">
                                          <p:stCondLst>
                                            <p:cond delay="125"/>
                                          </p:stCondLst>
                                        </p:cTn>
                                        <p:tgtEl>
                                          <p:spTgt spid="46094"/>
                                        </p:tgtEl>
                                        <p:attrNameLst>
                                          <p:attrName>r</p:attrName>
                                        </p:attrNameLst>
                                      </p:cBhvr>
                                    </p:animRot>
                                    <p:animRot by="-1500000">
                                      <p:cBhvr>
                                        <p:cTn id="36" dur="125" fill="hold">
                                          <p:stCondLst>
                                            <p:cond delay="250"/>
                                          </p:stCondLst>
                                        </p:cTn>
                                        <p:tgtEl>
                                          <p:spTgt spid="46094"/>
                                        </p:tgtEl>
                                        <p:attrNameLst>
                                          <p:attrName>r</p:attrName>
                                        </p:attrNameLst>
                                      </p:cBhvr>
                                    </p:animRot>
                                    <p:animRot by="1500000">
                                      <p:cBhvr>
                                        <p:cTn id="37" dur="125" fill="hold">
                                          <p:stCondLst>
                                            <p:cond delay="375"/>
                                          </p:stCondLst>
                                        </p:cTn>
                                        <p:tgtEl>
                                          <p:spTgt spid="46094"/>
                                        </p:tgtEl>
                                        <p:attrNameLst>
                                          <p:attrName>r</p:attrName>
                                        </p:attrNameLst>
                                      </p:cBhvr>
                                    </p:animRot>
                                  </p:childTnLst>
                                </p:cTn>
                              </p:par>
                              <p:par>
                                <p:cTn id="38" presetID="3" presetClass="emph" presetSubtype="2" fill="hold" grpId="2" nodeType="withEffect">
                                  <p:stCondLst>
                                    <p:cond delay="0"/>
                                  </p:stCondLst>
                                  <p:iterate type="lt">
                                    <p:tmPct val="0"/>
                                  </p:iterate>
                                  <p:childTnLst>
                                    <p:animClr clrSpc="rgb" dir="cw">
                                      <p:cBhvr override="childStyle">
                                        <p:cTn id="39" dur="2000" fill="hold"/>
                                        <p:tgtEl>
                                          <p:spTgt spid="4609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46092" grpId="0"/>
      <p:bldP spid="46094" grpId="0"/>
      <p:bldP spid="46094" grpId="1"/>
      <p:bldP spid="46094" grpId="2"/>
      <p:bldP spid="4609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THUY\Mẫu nền PP\FILE-20161229-1823MSCUSYVK8S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43" y="-1"/>
            <a:ext cx="11759879" cy="8762036"/>
          </a:xfrm>
          <a:prstGeom prst="rect">
            <a:avLst/>
          </a:prstGeom>
          <a:solidFill>
            <a:schemeClr val="bg2"/>
          </a:solidFill>
        </p:spPr>
      </p:pic>
      <p:sp>
        <p:nvSpPr>
          <p:cNvPr id="4" name="Text Box 2"/>
          <p:cNvSpPr txBox="1">
            <a:spLocks noChangeArrowheads="1"/>
          </p:cNvSpPr>
          <p:nvPr/>
        </p:nvSpPr>
        <p:spPr bwMode="auto">
          <a:xfrm>
            <a:off x="2222338" y="3430806"/>
            <a:ext cx="7974957" cy="3108543"/>
          </a:xfrm>
          <a:prstGeom prst="rect">
            <a:avLst/>
          </a:prstGeom>
          <a:solidFill>
            <a:schemeClr val="bg2"/>
          </a:solidFill>
          <a:ln w="57150" cap="rnd">
            <a:noFill/>
            <a:prstDash val="sysDot"/>
            <a:miter lim="800000"/>
            <a:headEnd/>
            <a:tailEnd/>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r>
              <a:rPr lang="en-US" altLang="en-US" sz="2800" b="1" dirty="0" smtClean="0">
                <a:solidFill>
                  <a:srgbClr val="0000FF"/>
                </a:solidFill>
                <a:latin typeface="HP001 4 hàng" pitchFamily="34" charset="0"/>
              </a:rPr>
              <a:t>Thứ      ngày     tháng 4 năm 2020</a:t>
            </a:r>
          </a:p>
          <a:p>
            <a:pPr algn="ctr" eaLnBrk="1" hangingPunct="1"/>
            <a:r>
              <a:rPr lang="en-US" altLang="en-US" sz="2800" b="1" dirty="0" smtClean="0">
                <a:solidFill>
                  <a:srgbClr val="0000FF"/>
                </a:solidFill>
                <a:latin typeface="HP001 4 hàng" pitchFamily="34" charset="0"/>
              </a:rPr>
              <a:t>Địa lí</a:t>
            </a:r>
          </a:p>
          <a:p>
            <a:pPr algn="ctr" eaLnBrk="1" hangingPunct="1"/>
            <a:r>
              <a:rPr lang="en-US" altLang="en-US" sz="2800" b="1" dirty="0" smtClean="0">
                <a:solidFill>
                  <a:srgbClr val="0000FF"/>
                </a:solidFill>
                <a:latin typeface="HP001 4 hàng" pitchFamily="34" charset="0"/>
              </a:rPr>
              <a:t>Hoạt động sản xuất của người dân </a:t>
            </a:r>
          </a:p>
          <a:p>
            <a:pPr algn="ctr" eaLnBrk="1" hangingPunct="1"/>
            <a:r>
              <a:rPr lang="en-US" altLang="en-US" sz="2800" b="1" dirty="0" smtClean="0">
                <a:solidFill>
                  <a:srgbClr val="0000FF"/>
                </a:solidFill>
                <a:latin typeface="HP001 4 hàng" pitchFamily="34" charset="0"/>
              </a:rPr>
              <a:t>ở đồng bằng Nam Bộ</a:t>
            </a:r>
          </a:p>
          <a:p>
            <a:pPr eaLnBrk="1" hangingPunct="1"/>
            <a:r>
              <a:rPr lang="en-US" altLang="en-US" sz="2800" b="1" dirty="0" smtClean="0">
                <a:solidFill>
                  <a:srgbClr val="0000FF"/>
                </a:solidFill>
                <a:latin typeface="HP001 4 hàng" pitchFamily="34" charset="0"/>
              </a:rPr>
              <a:t>1. Vựa lúa, vựa trái cây lớn nhất cả nước</a:t>
            </a:r>
          </a:p>
          <a:p>
            <a:pPr eaLnBrk="1" hangingPunct="1"/>
            <a:r>
              <a:rPr lang="en-US" altLang="en-US" sz="2800" b="1" dirty="0" smtClean="0">
                <a:solidFill>
                  <a:srgbClr val="0000FF"/>
                </a:solidFill>
                <a:latin typeface="HP001 4 hàng" pitchFamily="34" charset="0"/>
              </a:rPr>
              <a:t>2. Nơi nuôi và đánh bắt nhiều thủy sản nhất cả nước</a:t>
            </a:r>
          </a:p>
        </p:txBody>
      </p:sp>
      <p:sp>
        <p:nvSpPr>
          <p:cNvPr id="5" name="Text Box 5"/>
          <p:cNvSpPr txBox="1">
            <a:spLocks noChangeArrowheads="1"/>
          </p:cNvSpPr>
          <p:nvPr/>
        </p:nvSpPr>
        <p:spPr bwMode="auto">
          <a:xfrm>
            <a:off x="4722467" y="2096972"/>
            <a:ext cx="273162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600" b="1"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Ghi vở</a:t>
            </a:r>
            <a:endParaRPr lang="en-US" alt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7492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HUY\Mẫu nền PP\background-powerpoint-dep-cho-bay-thuyet-trin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0"/>
          <p:cNvSpPr>
            <a:spLocks noChangeArrowheads="1" noChangeShapeType="1" noTextEdit="1"/>
          </p:cNvSpPr>
          <p:nvPr/>
        </p:nvSpPr>
        <p:spPr bwMode="auto">
          <a:xfrm>
            <a:off x="3546231" y="1747777"/>
            <a:ext cx="4202723" cy="1047445"/>
          </a:xfrm>
          <a:prstGeom prst="rect">
            <a:avLst/>
          </a:prstGeom>
        </p:spPr>
        <p:txBody>
          <a:bodyPr wrap="none" fromWordArt="1">
            <a:prstTxWarp prst="textPlain">
              <a:avLst>
                <a:gd name="adj" fmla="val 50000"/>
              </a:avLst>
            </a:prstTxWarp>
          </a:bodyPr>
          <a:lstStyle/>
          <a:p>
            <a:r>
              <a:rPr lang="en-US" sz="3600" kern="10" dirty="0" smtClean="0">
                <a:ln w="9525">
                  <a:solidFill>
                    <a:srgbClr val="0000FF"/>
                  </a:solidFill>
                  <a:round/>
                  <a:headEnd/>
                  <a:tailEnd/>
                </a:ln>
                <a:solidFill>
                  <a:srgbClr val="0070C0"/>
                </a:solidFill>
                <a:effectLst>
                  <a:outerShdw dist="45791" dir="2021404" algn="ctr" rotWithShape="0">
                    <a:srgbClr val="B2B2B2">
                      <a:alpha val="79999"/>
                    </a:srgbClr>
                  </a:outerShdw>
                </a:effectLst>
                <a:cs typeface="Times New Roman" panose="02020603050405020304" pitchFamily="18" charset="0"/>
              </a:rPr>
              <a:t>ĐỊA LÍ</a:t>
            </a:r>
            <a:endParaRPr lang="en-US" sz="3600" kern="10" dirty="0">
              <a:ln w="9525">
                <a:solidFill>
                  <a:srgbClr val="0000FF"/>
                </a:solidFill>
                <a:round/>
                <a:headEnd/>
                <a:tailEnd/>
              </a:ln>
              <a:solidFill>
                <a:srgbClr val="0070C0"/>
              </a:solidFill>
              <a:effectLst>
                <a:outerShdw dist="45791" dir="2021404" algn="ctr" rotWithShape="0">
                  <a:srgbClr val="B2B2B2">
                    <a:alpha val="79999"/>
                  </a:srgbClr>
                </a:outerShdw>
              </a:effectLst>
              <a:cs typeface="Times New Roman" panose="02020603050405020304" pitchFamily="18" charset="0"/>
            </a:endParaRPr>
          </a:p>
        </p:txBody>
      </p:sp>
      <p:sp>
        <p:nvSpPr>
          <p:cNvPr id="4" name="WordArt 20"/>
          <p:cNvSpPr>
            <a:spLocks noChangeArrowheads="1" noChangeShapeType="1" noTextEdit="1"/>
          </p:cNvSpPr>
          <p:nvPr/>
        </p:nvSpPr>
        <p:spPr bwMode="auto">
          <a:xfrm>
            <a:off x="1410768" y="3329353"/>
            <a:ext cx="8213880" cy="192495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HOẠT ĐỘNG SẢN XUẤT CỦA NGƯỜI DÂN </a:t>
            </a:r>
          </a:p>
          <a:p>
            <a:pPr algn="ctr"/>
            <a:r>
              <a:rPr lang="en-US" sz="3600" kern="10" dirty="0" smtClean="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Ở ĐỒNG BẰNG NAM BỘ</a:t>
            </a:r>
            <a:endParaRPr lang="en-US" sz="3600" kern="10" dirty="0">
              <a:ln w="9525">
                <a:solidFill>
                  <a:srgbClr val="0000FF"/>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Tree>
    <p:extLst>
      <p:ext uri="{BB962C8B-B14F-4D97-AF65-F5344CB8AC3E}">
        <p14:creationId xmlns:p14="http://schemas.microsoft.com/office/powerpoint/2010/main" val="2893869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2381250" y="1828800"/>
            <a:ext cx="8858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2800">
              <a:solidFill>
                <a:srgbClr val="000099"/>
              </a:solidFill>
              <a:latin typeface="Arial" pitchFamily="34" charset="0"/>
              <a:cs typeface="Arial" pitchFamily="34" charset="0"/>
            </a:endParaRPr>
          </a:p>
        </p:txBody>
      </p:sp>
      <p:sp>
        <p:nvSpPr>
          <p:cNvPr id="10260" name="Text Box 20"/>
          <p:cNvSpPr txBox="1">
            <a:spLocks noChangeArrowheads="1"/>
          </p:cNvSpPr>
          <p:nvPr/>
        </p:nvSpPr>
        <p:spPr bwMode="auto">
          <a:xfrm>
            <a:off x="445655" y="386861"/>
            <a:ext cx="1143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smtClean="0">
                <a:solidFill>
                  <a:srgbClr val="C00000"/>
                </a:solidFill>
                <a:latin typeface="Arial" pitchFamily="34" charset="0"/>
                <a:cs typeface="Arial" pitchFamily="34" charset="0"/>
              </a:rPr>
              <a:t>Quan </a:t>
            </a:r>
            <a:r>
              <a:rPr lang="en-US" sz="2800" b="1" dirty="0">
                <a:solidFill>
                  <a:srgbClr val="C00000"/>
                </a:solidFill>
                <a:latin typeface="Arial" pitchFamily="34" charset="0"/>
                <a:cs typeface="Arial" pitchFamily="34" charset="0"/>
              </a:rPr>
              <a:t>sát tranh và cho biết: Người dân ở đồng bằng Nam Bộ </a:t>
            </a:r>
            <a:r>
              <a:rPr lang="en-US" sz="2800" b="1" dirty="0" smtClean="0">
                <a:solidFill>
                  <a:srgbClr val="C00000"/>
                </a:solidFill>
                <a:latin typeface="Arial" pitchFamily="34" charset="0"/>
                <a:cs typeface="Arial" pitchFamily="34" charset="0"/>
              </a:rPr>
              <a:t>trồng </a:t>
            </a:r>
            <a:r>
              <a:rPr lang="en-US" sz="2800" b="1" dirty="0">
                <a:solidFill>
                  <a:srgbClr val="C00000"/>
                </a:solidFill>
                <a:latin typeface="Arial" pitchFamily="34" charset="0"/>
                <a:cs typeface="Arial" pitchFamily="34" charset="0"/>
              </a:rPr>
              <a:t>cây gì </a:t>
            </a:r>
            <a:r>
              <a:rPr lang="en-US" sz="2800" b="1" dirty="0" smtClean="0">
                <a:solidFill>
                  <a:srgbClr val="C00000"/>
                </a:solidFill>
                <a:latin typeface="Arial" pitchFamily="34" charset="0"/>
                <a:cs typeface="Arial" pitchFamily="34" charset="0"/>
              </a:rPr>
              <a:t>và </a:t>
            </a:r>
            <a:r>
              <a:rPr lang="en-US" sz="2800" b="1" dirty="0">
                <a:solidFill>
                  <a:srgbClr val="C00000"/>
                </a:solidFill>
                <a:latin typeface="Arial" pitchFamily="34" charset="0"/>
                <a:cs typeface="Arial" pitchFamily="34" charset="0"/>
              </a:rPr>
              <a:t>sản phẩm của các cây trồng đó?</a:t>
            </a:r>
          </a:p>
        </p:txBody>
      </p:sp>
      <p:grpSp>
        <p:nvGrpSpPr>
          <p:cNvPr id="2" name="Group 1"/>
          <p:cNvGrpSpPr/>
          <p:nvPr/>
        </p:nvGrpSpPr>
        <p:grpSpPr>
          <a:xfrm>
            <a:off x="46892" y="3425770"/>
            <a:ext cx="12086492" cy="3182387"/>
            <a:chOff x="424960" y="3251350"/>
            <a:chExt cx="11331090" cy="3182387"/>
          </a:xfrm>
        </p:grpSpPr>
        <p:pic>
          <p:nvPicPr>
            <p:cNvPr id="81924" name="Picture 4" descr="canh dong l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0" y="3251351"/>
              <a:ext cx="2857500" cy="318238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3267867"/>
              <a:ext cx="2857500" cy="316499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4" name="Picture 14" descr="http://best-resort-in-vietnam.com/static/upload/images/le-hoi-trai-cay-201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9050" y="3251350"/>
              <a:ext cx="2667000" cy="318151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6" name="Picture 16" descr="http://sonongnghiepkiengiang.gov.vn/userfiles/image/Thanh%20tra%20so/c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519" y="3270401"/>
              <a:ext cx="2765136" cy="316246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265" name="Text Box 25"/>
          <p:cNvSpPr txBox="1">
            <a:spLocks noChangeArrowheads="1"/>
          </p:cNvSpPr>
          <p:nvPr/>
        </p:nvSpPr>
        <p:spPr bwMode="auto">
          <a:xfrm>
            <a:off x="445655" y="1546180"/>
            <a:ext cx="1143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a:solidFill>
                  <a:srgbClr val="0000FF"/>
                </a:solidFill>
                <a:latin typeface="Arial" pitchFamily="34" charset="0"/>
                <a:cs typeface="Arial" pitchFamily="34" charset="0"/>
              </a:rPr>
              <a:t>- Người dân ở đồng Bằng Nam </a:t>
            </a:r>
            <a:r>
              <a:rPr lang="en-US" sz="2800" b="1" dirty="0" smtClean="0">
                <a:solidFill>
                  <a:srgbClr val="0000FF"/>
                </a:solidFill>
                <a:latin typeface="Arial" pitchFamily="34" charset="0"/>
                <a:cs typeface="Arial" pitchFamily="34" charset="0"/>
              </a:rPr>
              <a:t>Bộ </a:t>
            </a:r>
            <a:r>
              <a:rPr lang="en-US" sz="2800" b="1" dirty="0">
                <a:solidFill>
                  <a:srgbClr val="0000FF"/>
                </a:solidFill>
                <a:latin typeface="Arial" pitchFamily="34" charset="0"/>
                <a:cs typeface="Arial" pitchFamily="34" charset="0"/>
              </a:rPr>
              <a:t>trồng lúa và cây ăn quả.</a:t>
            </a:r>
          </a:p>
        </p:txBody>
      </p:sp>
      <p:sp>
        <p:nvSpPr>
          <p:cNvPr id="10266" name="Text Box 26"/>
          <p:cNvSpPr txBox="1">
            <a:spLocks noChangeArrowheads="1"/>
          </p:cNvSpPr>
          <p:nvPr/>
        </p:nvSpPr>
        <p:spPr bwMode="auto">
          <a:xfrm>
            <a:off x="445655" y="2141476"/>
            <a:ext cx="1143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Sản</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phẩm</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của</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các</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cây</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trồng</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là</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thóc</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gạo</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và</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trái</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cây</a:t>
            </a:r>
            <a:r>
              <a:rPr lang="en-US" sz="2800" b="1" dirty="0">
                <a:solidFill>
                  <a:srgbClr val="0000FF"/>
                </a:solidFill>
                <a:latin typeface="Arial" pitchFamily="34" charset="0"/>
                <a:cs typeface="Arial" pitchFamily="34" charset="0"/>
              </a:rPr>
              <a:t>.</a:t>
            </a:r>
            <a:endParaRPr lang="en-US" sz="28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10981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 calcmode="lin" valueType="num">
                                      <p:cBhvr>
                                        <p:cTn id="7" dur="500" fill="hold"/>
                                        <p:tgtEl>
                                          <p:spTgt spid="10260"/>
                                        </p:tgtEl>
                                        <p:attrNameLst>
                                          <p:attrName>ppt_w</p:attrName>
                                        </p:attrNameLst>
                                      </p:cBhvr>
                                      <p:tavLst>
                                        <p:tav tm="0">
                                          <p:val>
                                            <p:fltVal val="0"/>
                                          </p:val>
                                        </p:tav>
                                        <p:tav tm="100000">
                                          <p:val>
                                            <p:strVal val="#ppt_w"/>
                                          </p:val>
                                        </p:tav>
                                      </p:tavLst>
                                    </p:anim>
                                    <p:anim calcmode="lin" valueType="num">
                                      <p:cBhvr>
                                        <p:cTn id="8" dur="500" fill="hold"/>
                                        <p:tgtEl>
                                          <p:spTgt spid="10260"/>
                                        </p:tgtEl>
                                        <p:attrNameLst>
                                          <p:attrName>ppt_h</p:attrName>
                                        </p:attrNameLst>
                                      </p:cBhvr>
                                      <p:tavLst>
                                        <p:tav tm="0">
                                          <p:val>
                                            <p:fltVal val="0"/>
                                          </p:val>
                                        </p:tav>
                                        <p:tav tm="100000">
                                          <p:val>
                                            <p:strVal val="#ppt_h"/>
                                          </p:val>
                                        </p:tav>
                                      </p:tavLst>
                                    </p:anim>
                                    <p:animEffect transition="in" filter="fade">
                                      <p:cBhvr>
                                        <p:cTn id="9" dur="500"/>
                                        <p:tgtEl>
                                          <p:spTgt spid="1026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265"/>
                                        </p:tgtEl>
                                        <p:attrNameLst>
                                          <p:attrName>style.visibility</p:attrName>
                                        </p:attrNameLst>
                                      </p:cBhvr>
                                      <p:to>
                                        <p:strVal val="visible"/>
                                      </p:to>
                                    </p:set>
                                    <p:animEffect transition="in" filter="barn(inVertical)">
                                      <p:cBhvr>
                                        <p:cTn id="14" dur="500"/>
                                        <p:tgtEl>
                                          <p:spTgt spid="1026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266"/>
                                        </p:tgtEl>
                                        <p:attrNameLst>
                                          <p:attrName>style.visibility</p:attrName>
                                        </p:attrNameLst>
                                      </p:cBhvr>
                                      <p:to>
                                        <p:strVal val="visible"/>
                                      </p:to>
                                    </p:set>
                                    <p:animEffect transition="in" filter="barn(inVertical)">
                                      <p:cBhvr>
                                        <p:cTn id="19" dur="500"/>
                                        <p:tgtEl>
                                          <p:spTgt spid="10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p:bldP spid="10265" grpId="0"/>
      <p:bldP spid="102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402780" y="364962"/>
            <a:ext cx="7560602" cy="523220"/>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dirty="0">
                <a:solidFill>
                  <a:srgbClr val="FF0000"/>
                </a:solidFill>
                <a:latin typeface="Arial" pitchFamily="34" charset="0"/>
                <a:cs typeface="Arial" pitchFamily="34" charset="0"/>
              </a:rPr>
              <a:t>1. Vựa lúa, vựa trái cây lớn nhất cả </a:t>
            </a:r>
            <a:r>
              <a:rPr lang="en-US" sz="2800" b="1" dirty="0" smtClean="0">
                <a:solidFill>
                  <a:srgbClr val="FF0000"/>
                </a:solidFill>
                <a:latin typeface="Arial" pitchFamily="34" charset="0"/>
                <a:cs typeface="Arial" pitchFamily="34" charset="0"/>
              </a:rPr>
              <a:t>nước</a:t>
            </a:r>
            <a:endParaRPr lang="en-US" sz="2800" dirty="0">
              <a:solidFill>
                <a:srgbClr val="FF0000"/>
              </a:solidFill>
              <a:latin typeface="Arial" pitchFamily="34" charset="0"/>
              <a:cs typeface="Arial" pitchFamily="34" charset="0"/>
            </a:endParaRPr>
          </a:p>
        </p:txBody>
      </p:sp>
      <p:sp>
        <p:nvSpPr>
          <p:cNvPr id="4" name="Flowchart: Terminator 3"/>
          <p:cNvSpPr/>
          <p:nvPr/>
        </p:nvSpPr>
        <p:spPr>
          <a:xfrm>
            <a:off x="1688980" y="1529982"/>
            <a:ext cx="7302620" cy="886691"/>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pitchFamily="34" charset="0"/>
                <a:cs typeface="Arial" panose="020B0604020202020204" pitchFamily="34" charset="0"/>
              </a:rPr>
              <a:t>Đọc mục 1 trong SGK và trả lời câu hỏi</a:t>
            </a:r>
            <a:endParaRPr lang="en-US" sz="2800" dirty="0">
              <a:latin typeface="Arial" panose="020B0604020202020204" pitchFamily="34" charset="0"/>
              <a:cs typeface="Arial" panose="020B0604020202020204" pitchFamily="34" charset="0"/>
            </a:endParaRPr>
          </a:p>
        </p:txBody>
      </p:sp>
      <p:grpSp>
        <p:nvGrpSpPr>
          <p:cNvPr id="9" name="Group 8"/>
          <p:cNvGrpSpPr/>
          <p:nvPr/>
        </p:nvGrpSpPr>
        <p:grpSpPr>
          <a:xfrm>
            <a:off x="402780" y="1196214"/>
            <a:ext cx="10339754" cy="1997321"/>
            <a:chOff x="532598" y="1258764"/>
            <a:chExt cx="10855568" cy="1848050"/>
          </a:xfrm>
        </p:grpSpPr>
        <p:sp>
          <p:nvSpPr>
            <p:cNvPr id="6" name="Cloud 5"/>
            <p:cNvSpPr/>
            <p:nvPr/>
          </p:nvSpPr>
          <p:spPr>
            <a:xfrm>
              <a:off x="532598" y="1258764"/>
              <a:ext cx="10855568" cy="1848050"/>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31852" y="1661015"/>
              <a:ext cx="9748439" cy="939757"/>
            </a:xfrm>
            <a:prstGeom prst="rect">
              <a:avLst/>
            </a:prstGeom>
            <a:ln>
              <a:noFill/>
            </a:ln>
          </p:spPr>
          <p:txBody>
            <a:bodyPr wrap="square">
              <a:spAutoFit/>
            </a:bodyPr>
            <a:lstStyle/>
            <a:p>
              <a:r>
                <a:rPr lang="nl-NL" sz="3000" dirty="0">
                  <a:solidFill>
                    <a:srgbClr val="FF0000"/>
                  </a:solidFill>
                  <a:latin typeface="Arial" pitchFamily="34" charset="0"/>
                  <a:ea typeface="Times New Roman" panose="02020603050405020304" pitchFamily="18" charset="0"/>
                  <a:cs typeface="Arial" pitchFamily="34" charset="0"/>
                </a:rPr>
                <a:t>Đồng bằng Nam Bộ có những điều kiện thuận </a:t>
              </a:r>
              <a:r>
                <a:rPr lang="nl-NL" sz="3000" dirty="0" smtClean="0">
                  <a:solidFill>
                    <a:srgbClr val="FF0000"/>
                  </a:solidFill>
                  <a:latin typeface="Arial" pitchFamily="34" charset="0"/>
                  <a:ea typeface="Times New Roman" panose="02020603050405020304" pitchFamily="18" charset="0"/>
                  <a:cs typeface="Arial" pitchFamily="34" charset="0"/>
                </a:rPr>
                <a:t>lợi nào </a:t>
              </a:r>
              <a:r>
                <a:rPr lang="nl-NL" sz="3000" dirty="0">
                  <a:solidFill>
                    <a:srgbClr val="FF0000"/>
                  </a:solidFill>
                  <a:latin typeface="Arial" pitchFamily="34" charset="0"/>
                  <a:ea typeface="Times New Roman" panose="02020603050405020304" pitchFamily="18" charset="0"/>
                  <a:cs typeface="Arial" pitchFamily="34" charset="0"/>
                </a:rPr>
                <a:t>để </a:t>
              </a:r>
              <a:r>
                <a:rPr lang="nl-NL" sz="2800" dirty="0">
                  <a:solidFill>
                    <a:srgbClr val="FF0000"/>
                  </a:solidFill>
                  <a:latin typeface="Arial" pitchFamily="34" charset="0"/>
                  <a:ea typeface="Times New Roman" panose="02020603050405020304" pitchFamily="18" charset="0"/>
                  <a:cs typeface="Arial" pitchFamily="34" charset="0"/>
                </a:rPr>
                <a:t>trở</a:t>
              </a:r>
              <a:r>
                <a:rPr lang="nl-NL" sz="3000" dirty="0">
                  <a:solidFill>
                    <a:srgbClr val="FF0000"/>
                  </a:solidFill>
                  <a:latin typeface="Arial" pitchFamily="34" charset="0"/>
                  <a:ea typeface="Times New Roman" panose="02020603050405020304" pitchFamily="18" charset="0"/>
                  <a:cs typeface="Arial" pitchFamily="34" charset="0"/>
                </a:rPr>
                <a:t> thành vựa lúa, vựa trái cây lớn của cả nước?</a:t>
              </a:r>
              <a:endParaRPr lang="en-US" sz="3000" dirty="0">
                <a:solidFill>
                  <a:srgbClr val="FF0000"/>
                </a:solidFill>
                <a:latin typeface="Arial" pitchFamily="34" charset="0"/>
                <a:cs typeface="Arial" pitchFamily="34" charset="0"/>
              </a:endParaRPr>
            </a:p>
          </p:txBody>
        </p:sp>
      </p:grpSp>
      <p:sp>
        <p:nvSpPr>
          <p:cNvPr id="10" name="Rectangle 9"/>
          <p:cNvSpPr/>
          <p:nvPr/>
        </p:nvSpPr>
        <p:spPr>
          <a:xfrm>
            <a:off x="9115124" y="3449947"/>
            <a:ext cx="2261937" cy="27335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2">
                    <a:lumMod val="10000"/>
                  </a:schemeClr>
                </a:solidFill>
                <a:latin typeface="Arial" panose="020B0604020202020204" pitchFamily="34" charset="0"/>
                <a:cs typeface="Arial" panose="020B0604020202020204" pitchFamily="34" charset="0"/>
              </a:rPr>
              <a:t>Vựa</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lúa</a:t>
            </a:r>
            <a:r>
              <a:rPr lang="en-US" sz="2800" dirty="0" smtClean="0">
                <a:solidFill>
                  <a:schemeClr val="bg2">
                    <a:lumMod val="10000"/>
                  </a:schemeClr>
                </a:solidFill>
                <a:latin typeface="Arial" panose="020B0604020202020204" pitchFamily="34" charset="0"/>
                <a:cs typeface="Arial" panose="020B0604020202020204" pitchFamily="34" charset="0"/>
              </a:rPr>
              <a:t>, </a:t>
            </a:r>
          </a:p>
          <a:p>
            <a:pPr algn="ctr"/>
            <a:r>
              <a:rPr lang="en-US" sz="2800" dirty="0" err="1" smtClean="0">
                <a:solidFill>
                  <a:schemeClr val="bg2">
                    <a:lumMod val="10000"/>
                  </a:schemeClr>
                </a:solidFill>
                <a:latin typeface="Arial" panose="020B0604020202020204" pitchFamily="34" charset="0"/>
                <a:cs typeface="Arial" panose="020B0604020202020204" pitchFamily="34" charset="0"/>
              </a:rPr>
              <a:t>vựa</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trái</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cây</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lớn</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nhất</a:t>
            </a:r>
            <a:r>
              <a:rPr lang="en-US" sz="2800" dirty="0" smtClean="0">
                <a:solidFill>
                  <a:schemeClr val="bg2">
                    <a:lumMod val="10000"/>
                  </a:schemeClr>
                </a:solidFill>
                <a:latin typeface="Arial" panose="020B0604020202020204" pitchFamily="34" charset="0"/>
                <a:cs typeface="Arial" panose="020B0604020202020204" pitchFamily="34" charset="0"/>
              </a:rPr>
              <a:t> </a:t>
            </a:r>
          </a:p>
          <a:p>
            <a:pPr algn="ctr"/>
            <a:r>
              <a:rPr lang="en-US" sz="2800" dirty="0" err="1" smtClean="0">
                <a:solidFill>
                  <a:schemeClr val="bg2">
                    <a:lumMod val="10000"/>
                  </a:schemeClr>
                </a:solidFill>
                <a:latin typeface="Arial" panose="020B0604020202020204" pitchFamily="34" charset="0"/>
                <a:cs typeface="Arial" panose="020B0604020202020204" pitchFamily="34" charset="0"/>
              </a:rPr>
              <a:t>cả</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nước</a:t>
            </a:r>
            <a:endParaRPr lang="en-US" sz="2800" dirty="0">
              <a:solidFill>
                <a:schemeClr val="bg2">
                  <a:lumMod val="1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1259306" y="3601113"/>
            <a:ext cx="5005137" cy="461665"/>
          </a:xfrm>
          <a:prstGeom prst="rect">
            <a:avLst/>
          </a:prstGeom>
          <a:solidFill>
            <a:srgbClr val="92D050"/>
          </a:solidFill>
          <a:ln>
            <a:solidFill>
              <a:srgbClr val="00B0F0"/>
            </a:solidFill>
          </a:ln>
        </p:spPr>
        <p:txBody>
          <a:bodyPr wrap="square" rtlCol="0">
            <a:spAutoFit/>
          </a:bodyPr>
          <a:lstStyle/>
          <a:p>
            <a:r>
              <a:rPr lang="en-US" sz="2400" dirty="0" err="1" smtClean="0">
                <a:latin typeface="Arial" panose="020B0604020202020204" pitchFamily="34" charset="0"/>
                <a:cs typeface="Arial" panose="020B0604020202020204" pitchFamily="34" charset="0"/>
              </a:rPr>
              <a:t>Đồng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bằng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lớn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1259306" y="4318943"/>
            <a:ext cx="5005137" cy="461665"/>
          </a:xfrm>
          <a:prstGeom prst="rect">
            <a:avLst/>
          </a:prstGeom>
          <a:solidFill>
            <a:srgbClr val="92D050"/>
          </a:solidFill>
          <a:ln>
            <a:solidFill>
              <a:srgbClr val="00B0F0"/>
            </a:solidFill>
          </a:ln>
        </p:spPr>
        <p:txBody>
          <a:bodyPr wrap="square" rtlCol="0">
            <a:spAutoFit/>
          </a:bodyPr>
          <a:lstStyle/>
          <a:p>
            <a:r>
              <a:rPr lang="en-US" sz="2400" dirty="0" err="1" smtClean="0">
                <a:latin typeface="Arial" panose="020B0604020202020204" pitchFamily="34" charset="0"/>
                <a:cs typeface="Arial" panose="020B0604020202020204" pitchFamily="34" charset="0"/>
              </a:rPr>
              <a:t>Đất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màu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khí</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hậu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nóng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ẩm</a:t>
            </a:r>
            <a:endParaRPr lang="en-US" sz="2400" dirty="0">
              <a:latin typeface="Arial" panose="020B0604020202020204" pitchFamily="34" charset="0"/>
              <a:cs typeface="Arial" panose="020B0604020202020204" pitchFamily="34" charset="0"/>
            </a:endParaRPr>
          </a:p>
        </p:txBody>
      </p:sp>
      <p:sp>
        <p:nvSpPr>
          <p:cNvPr id="13" name="TextBox 12"/>
          <p:cNvSpPr txBox="1"/>
          <p:nvPr/>
        </p:nvSpPr>
        <p:spPr>
          <a:xfrm>
            <a:off x="1259306" y="5003682"/>
            <a:ext cx="5005137" cy="461665"/>
          </a:xfrm>
          <a:prstGeom prst="rect">
            <a:avLst/>
          </a:prstGeom>
          <a:solidFill>
            <a:srgbClr val="92D050"/>
          </a:solidFill>
          <a:ln>
            <a:solidFill>
              <a:srgbClr val="00B0F0"/>
            </a:solidFill>
          </a:ln>
        </p:spPr>
        <p:txBody>
          <a:bodyPr wrap="square" rtlCol="0">
            <a:spAutoFit/>
          </a:bodyPr>
          <a:lstStyle/>
          <a:p>
            <a:r>
              <a:rPr lang="en-US" sz="2400" dirty="0" err="1" smtClean="0">
                <a:latin typeface="Arial" panose="020B0604020202020204" pitchFamily="34" charset="0"/>
                <a:cs typeface="Arial" panose="020B0604020202020204" pitchFamily="34" charset="0"/>
              </a:rPr>
              <a:t>Nguồn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nước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dồi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dào</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1259306" y="5761493"/>
            <a:ext cx="5005137" cy="461665"/>
          </a:xfrm>
          <a:prstGeom prst="rect">
            <a:avLst/>
          </a:prstGeom>
          <a:solidFill>
            <a:srgbClr val="92D050"/>
          </a:solidFill>
          <a:ln>
            <a:solidFill>
              <a:srgbClr val="00B0F0"/>
            </a:solidFill>
          </a:ln>
        </p:spPr>
        <p:txBody>
          <a:bodyPr wrap="square" rtlCol="0">
            <a:spAutoFit/>
          </a:bodyPr>
          <a:lstStyle/>
          <a:p>
            <a:r>
              <a:rPr lang="en-US" sz="2400" dirty="0" err="1" smtClean="0">
                <a:latin typeface="Arial" panose="020B0604020202020204" pitchFamily="34" charset="0"/>
                <a:cs typeface="Arial" panose="020B0604020202020204" pitchFamily="34" charset="0"/>
              </a:rPr>
              <a:t>Người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dân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cù</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lao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động</a:t>
            </a:r>
            <a:endParaRPr lang="en-US" sz="2400"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6264443" y="3831945"/>
            <a:ext cx="2850681" cy="9847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64443" y="4549775"/>
            <a:ext cx="2850681" cy="4055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64443" y="5087815"/>
            <a:ext cx="2850681" cy="146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264443" y="5234514"/>
            <a:ext cx="2850681" cy="804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7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par>
                                <p:cTn id="45" presetID="5" presetClass="entr" presetSubtype="1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par>
                                <p:cTn id="48" presetID="5" presetClass="entr" presetSubtype="1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heckerboard(across)">
                                      <p:cBhvr>
                                        <p:cTn id="50" dur="500"/>
                                        <p:tgtEl>
                                          <p:spTgt spid="17"/>
                                        </p:tgtEl>
                                      </p:cBhvr>
                                    </p:animEffect>
                                  </p:childTnLst>
                                </p:cTn>
                              </p:par>
                              <p:par>
                                <p:cTn id="51" presetID="5" presetClass="entr" presetSubtype="1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heel(1)">
                                      <p:cBhvr>
                                        <p:cTn id="58" dur="2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18147" y="450418"/>
            <a:ext cx="8994068" cy="1848050"/>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2">
                    <a:lumMod val="10000"/>
                  </a:schemeClr>
                </a:solidFill>
                <a:latin typeface="Arial" panose="020B0604020202020204" pitchFamily="34" charset="0"/>
                <a:cs typeface="Arial" panose="020B0604020202020204" pitchFamily="34" charset="0"/>
              </a:rPr>
              <a:t>Lúa gạo ở đồng bằng Nam Bộ được tiêu</a:t>
            </a:r>
            <a:r>
              <a:rPr lang="en-US" sz="2800" dirty="0">
                <a:solidFill>
                  <a:schemeClr val="bg2">
                    <a:lumMod val="10000"/>
                  </a:schemeClr>
                </a:solidFill>
                <a:latin typeface="Arial" panose="020B0604020202020204" pitchFamily="34" charset="0"/>
                <a:cs typeface="Arial" panose="020B0604020202020204" pitchFamily="34" charset="0"/>
              </a:rPr>
              <a:t> </a:t>
            </a:r>
            <a:r>
              <a:rPr lang="en-US" sz="2800" dirty="0" smtClean="0">
                <a:solidFill>
                  <a:schemeClr val="bg2">
                    <a:lumMod val="10000"/>
                  </a:schemeClr>
                </a:solidFill>
                <a:latin typeface="Arial" panose="020B0604020202020204" pitchFamily="34" charset="0"/>
                <a:cs typeface="Arial" panose="020B0604020202020204" pitchFamily="34" charset="0"/>
              </a:rPr>
              <a:t>thụ ở đâu?</a:t>
            </a:r>
            <a:endParaRPr lang="en-US" sz="2800" dirty="0">
              <a:solidFill>
                <a:schemeClr val="bg2">
                  <a:lumMod val="10000"/>
                </a:schemeClr>
              </a:solidFill>
              <a:latin typeface="Arial" panose="020B0604020202020204" pitchFamily="34" charset="0"/>
              <a:cs typeface="Arial" panose="020B0604020202020204" pitchFamily="34" charset="0"/>
            </a:endParaRPr>
          </a:p>
        </p:txBody>
      </p:sp>
      <p:sp>
        <p:nvSpPr>
          <p:cNvPr id="4" name="Rectangle 3"/>
          <p:cNvSpPr/>
          <p:nvPr/>
        </p:nvSpPr>
        <p:spPr>
          <a:xfrm>
            <a:off x="1735015" y="2691616"/>
            <a:ext cx="1907746" cy="2733574"/>
          </a:xfrm>
          <a:prstGeom prst="rect">
            <a:avLst/>
          </a:prstGeom>
          <a:solidFill>
            <a:schemeClr val="accent5">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chemeClr val="bg2">
                    <a:lumMod val="10000"/>
                  </a:schemeClr>
                </a:solidFill>
                <a:latin typeface="Arial" panose="020B0604020202020204" pitchFamily="34" charset="0"/>
                <a:cs typeface="Arial" panose="020B0604020202020204" pitchFamily="34" charset="0"/>
              </a:rPr>
              <a:t>Lúa</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gạo</a:t>
            </a:r>
            <a:r>
              <a:rPr lang="en-US" sz="2800" dirty="0" smtClean="0">
                <a:solidFill>
                  <a:schemeClr val="bg2">
                    <a:lumMod val="10000"/>
                  </a:schemeClr>
                </a:solidFill>
                <a:latin typeface="Arial" panose="020B0604020202020204" pitchFamily="34" charset="0"/>
                <a:cs typeface="Arial" panose="020B0604020202020204" pitchFamily="34" charset="0"/>
              </a:rPr>
              <a:t> ở </a:t>
            </a:r>
            <a:r>
              <a:rPr lang="en-US" sz="2800" dirty="0" err="1" smtClean="0">
                <a:solidFill>
                  <a:schemeClr val="bg2">
                    <a:lumMod val="10000"/>
                  </a:schemeClr>
                </a:solidFill>
                <a:latin typeface="Arial" panose="020B0604020202020204" pitchFamily="34" charset="0"/>
                <a:cs typeface="Arial" panose="020B0604020202020204" pitchFamily="34" charset="0"/>
              </a:rPr>
              <a:t>đồng</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bằng</a:t>
            </a:r>
            <a:r>
              <a:rPr lang="en-US" sz="2800" dirty="0" smtClean="0">
                <a:solidFill>
                  <a:schemeClr val="bg2">
                    <a:lumMod val="10000"/>
                  </a:schemeClr>
                </a:solidFill>
                <a:latin typeface="Arial" panose="020B0604020202020204" pitchFamily="34" charset="0"/>
                <a:cs typeface="Arial" panose="020B0604020202020204" pitchFamily="34" charset="0"/>
              </a:rPr>
              <a:t> Nam </a:t>
            </a:r>
            <a:r>
              <a:rPr lang="en-US" sz="2800" dirty="0" err="1" smtClean="0">
                <a:solidFill>
                  <a:schemeClr val="bg2">
                    <a:lumMod val="10000"/>
                  </a:schemeClr>
                </a:solidFill>
                <a:latin typeface="Arial" panose="020B0604020202020204" pitchFamily="34" charset="0"/>
                <a:cs typeface="Arial" panose="020B0604020202020204" pitchFamily="34" charset="0"/>
              </a:rPr>
              <a:t>Bộ</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được</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tiêu</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thụ</a:t>
            </a:r>
            <a:endParaRPr lang="en-US" sz="2800" dirty="0">
              <a:solidFill>
                <a:schemeClr val="bg2">
                  <a:lumMod val="10000"/>
                </a:schemeClr>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V="1">
            <a:off x="3642761" y="3376241"/>
            <a:ext cx="2481814" cy="64790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1" idx="1"/>
          </p:cNvCxnSpPr>
          <p:nvPr/>
        </p:nvCxnSpPr>
        <p:spPr>
          <a:xfrm>
            <a:off x="3666022" y="4024142"/>
            <a:ext cx="2458552" cy="78581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24575" y="2957241"/>
            <a:ext cx="3772001" cy="742950"/>
          </a:xfrm>
          <a:prstGeom prst="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2">
                    <a:lumMod val="10000"/>
                  </a:schemeClr>
                </a:solidFill>
                <a:latin typeface="Arial" panose="020B0604020202020204" pitchFamily="34" charset="0"/>
                <a:cs typeface="Arial" panose="020B0604020202020204" pitchFamily="34" charset="0"/>
              </a:rPr>
              <a:t>Trong</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nước</a:t>
            </a:r>
            <a:endParaRPr lang="en-US" sz="2800" dirty="0">
              <a:solidFill>
                <a:schemeClr val="bg2">
                  <a:lumMod val="10000"/>
                </a:schemeClr>
              </a:solidFill>
              <a:latin typeface="Arial" panose="020B0604020202020204" pitchFamily="34" charset="0"/>
              <a:cs typeface="Arial" panose="020B0604020202020204" pitchFamily="34" charset="0"/>
            </a:endParaRPr>
          </a:p>
        </p:txBody>
      </p:sp>
      <p:sp>
        <p:nvSpPr>
          <p:cNvPr id="11" name="Rectangle 10"/>
          <p:cNvSpPr/>
          <p:nvPr/>
        </p:nvSpPr>
        <p:spPr>
          <a:xfrm>
            <a:off x="6124574" y="4438479"/>
            <a:ext cx="3772001" cy="742950"/>
          </a:xfrm>
          <a:prstGeom prst="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2">
                    <a:lumMod val="10000"/>
                  </a:schemeClr>
                </a:solidFill>
                <a:latin typeface="Arial" panose="020B0604020202020204" pitchFamily="34" charset="0"/>
                <a:cs typeface="Arial" panose="020B0604020202020204" pitchFamily="34" charset="0"/>
              </a:rPr>
              <a:t>Xuất</a:t>
            </a:r>
            <a:r>
              <a:rPr lang="en-US" sz="2800" dirty="0" smtClean="0">
                <a:solidFill>
                  <a:schemeClr val="bg2">
                    <a:lumMod val="10000"/>
                  </a:schemeClr>
                </a:solidFill>
                <a:latin typeface="Arial" panose="020B0604020202020204" pitchFamily="34" charset="0"/>
                <a:cs typeface="Arial" panose="020B0604020202020204" pitchFamily="34" charset="0"/>
              </a:rPr>
              <a:t> </a:t>
            </a:r>
            <a:r>
              <a:rPr lang="en-US" sz="2800" dirty="0" err="1" smtClean="0">
                <a:solidFill>
                  <a:schemeClr val="bg2">
                    <a:lumMod val="10000"/>
                  </a:schemeClr>
                </a:solidFill>
                <a:latin typeface="Arial" panose="020B0604020202020204" pitchFamily="34" charset="0"/>
                <a:cs typeface="Arial" panose="020B0604020202020204" pitchFamily="34" charset="0"/>
              </a:rPr>
              <a:t>khẩu</a:t>
            </a:r>
            <a:endParaRPr lang="en-US" sz="28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40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P spid="10" grpId="1"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22766" y="58620"/>
            <a:ext cx="11846496"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smtClean="0">
                <a:solidFill>
                  <a:srgbClr val="FF0000"/>
                </a:solidFill>
                <a:latin typeface="Arial" pitchFamily="34" charset="0"/>
                <a:cs typeface="Arial" pitchFamily="34" charset="0"/>
              </a:rPr>
              <a:t>Quan </a:t>
            </a:r>
            <a:r>
              <a:rPr lang="en-US" altLang="en-US" sz="2600" b="1" dirty="0">
                <a:solidFill>
                  <a:srgbClr val="FF0000"/>
                </a:solidFill>
                <a:latin typeface="Arial" pitchFamily="34" charset="0"/>
                <a:cs typeface="Arial" pitchFamily="34" charset="0"/>
              </a:rPr>
              <a:t>sát các hình dưới đây, kể tên thứ tự các công việc trong thu hoạch và chế biến gạo xuất khẩu ở đồng bằng Nam Bộ.</a:t>
            </a:r>
          </a:p>
        </p:txBody>
      </p:sp>
      <p:sp>
        <p:nvSpPr>
          <p:cNvPr id="9219" name="Text Box 7"/>
          <p:cNvSpPr txBox="1">
            <a:spLocks noChangeArrowheads="1"/>
          </p:cNvSpPr>
          <p:nvPr/>
        </p:nvSpPr>
        <p:spPr bwMode="auto">
          <a:xfrm>
            <a:off x="4267201" y="4419601"/>
            <a:ext cx="48683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endParaRPr lang="en-US" altLang="en-US" sz="2800">
              <a:solidFill>
                <a:srgbClr val="FF0000"/>
              </a:solidFill>
              <a:latin typeface="VNI-Times" pitchFamily="2" charset="0"/>
            </a:endParaRPr>
          </a:p>
        </p:txBody>
      </p:sp>
      <p:sp>
        <p:nvSpPr>
          <p:cNvPr id="9220" name="Text Box 8"/>
          <p:cNvSpPr txBox="1">
            <a:spLocks noChangeArrowheads="1"/>
          </p:cNvSpPr>
          <p:nvPr/>
        </p:nvSpPr>
        <p:spPr bwMode="auto">
          <a:xfrm>
            <a:off x="0" y="3671888"/>
            <a:ext cx="2455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endParaRPr lang="en-US" altLang="en-US" sz="2800">
              <a:solidFill>
                <a:srgbClr val="FF0000"/>
              </a:solidFill>
              <a:latin typeface="VNI-Times" pitchFamily="2" charset="0"/>
            </a:endParaRPr>
          </a:p>
        </p:txBody>
      </p:sp>
      <p:pic>
        <p:nvPicPr>
          <p:cNvPr id="132103" name="Picture 11" descr="phoi lu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046" y="1192222"/>
            <a:ext cx="3911600" cy="27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12" descr="xay lua g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835" y="3931445"/>
            <a:ext cx="4185138" cy="29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3" descr="xuat khau ga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046" y="3931445"/>
            <a:ext cx="3938954" cy="29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9" name="Picture 28" descr="C:\Users\TUAN\Desktop\tuan\hinh anh\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5426"/>
            <a:ext cx="4044462" cy="280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p:cNvSpPr txBox="1">
            <a:spLocks noChangeArrowheads="1"/>
          </p:cNvSpPr>
          <p:nvPr/>
        </p:nvSpPr>
        <p:spPr bwMode="auto">
          <a:xfrm>
            <a:off x="1320800" y="3464204"/>
            <a:ext cx="1320800" cy="430887"/>
          </a:xfrm>
          <a:prstGeom prst="rect">
            <a:avLst/>
          </a:prstGeom>
          <a:solidFill>
            <a:srgbClr val="00B05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2200" b="1" smtClean="0">
                <a:solidFill>
                  <a:srgbClr val="FFFFFF"/>
                </a:solidFill>
                <a:latin typeface="Times New Roman" panose="02020603050405020304" pitchFamily="18" charset="0"/>
              </a:rPr>
              <a:t>Gặt lúa</a:t>
            </a:r>
          </a:p>
        </p:txBody>
      </p:sp>
      <p:sp>
        <p:nvSpPr>
          <p:cNvPr id="33" name="Text Box 31"/>
          <p:cNvSpPr txBox="1">
            <a:spLocks noChangeArrowheads="1"/>
          </p:cNvSpPr>
          <p:nvPr/>
        </p:nvSpPr>
        <p:spPr bwMode="auto">
          <a:xfrm>
            <a:off x="9445625" y="3496502"/>
            <a:ext cx="1530349" cy="430887"/>
          </a:xfrm>
          <a:prstGeom prst="rect">
            <a:avLst/>
          </a:prstGeom>
          <a:solidFill>
            <a:srgbClr val="00B05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2200" b="1" dirty="0" smtClean="0">
                <a:solidFill>
                  <a:srgbClr val="FFFFFF"/>
                </a:solidFill>
                <a:latin typeface="Times New Roman" panose="02020603050405020304" pitchFamily="18" charset="0"/>
              </a:rPr>
              <a:t>Phơi thóc</a:t>
            </a:r>
          </a:p>
        </p:txBody>
      </p:sp>
      <p:sp>
        <p:nvSpPr>
          <p:cNvPr id="132120" name="Text Box 24"/>
          <p:cNvSpPr txBox="1">
            <a:spLocks noChangeArrowheads="1"/>
          </p:cNvSpPr>
          <p:nvPr/>
        </p:nvSpPr>
        <p:spPr bwMode="auto">
          <a:xfrm>
            <a:off x="8253046" y="6441830"/>
            <a:ext cx="3911600" cy="415498"/>
          </a:xfrm>
          <a:prstGeom prst="rect">
            <a:avLst/>
          </a:prstGeom>
          <a:solidFill>
            <a:srgbClr val="00B050"/>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altLang="en-US" sz="2100" b="1" dirty="0">
                <a:solidFill>
                  <a:schemeClr val="bg1"/>
                </a:solidFill>
                <a:cs typeface="Arial" charset="0"/>
              </a:rPr>
              <a:t>Xếp gạo lên tàu để xuất khẩu</a:t>
            </a:r>
            <a:endParaRPr lang="en-US" altLang="en-US" sz="2100" dirty="0">
              <a:solidFill>
                <a:schemeClr val="bg1"/>
              </a:solidFill>
              <a:cs typeface="Arial" charset="0"/>
            </a:endParaRPr>
          </a:p>
        </p:txBody>
      </p:sp>
      <p:pic>
        <p:nvPicPr>
          <p:cNvPr id="132121" name="Picture 29" descr="C:\Users\TUAN\Desktop\tuan\hinh anh\1_RHR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6185" y="1160593"/>
            <a:ext cx="4185138" cy="277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1"/>
          <p:cNvSpPr txBox="1">
            <a:spLocks noChangeArrowheads="1"/>
          </p:cNvSpPr>
          <p:nvPr/>
        </p:nvSpPr>
        <p:spPr bwMode="auto">
          <a:xfrm>
            <a:off x="5483306" y="3464205"/>
            <a:ext cx="1524000" cy="430887"/>
          </a:xfrm>
          <a:prstGeom prst="rect">
            <a:avLst/>
          </a:prstGeom>
          <a:solidFill>
            <a:srgbClr val="00B05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US" altLang="en-US" sz="2200" b="1" dirty="0" smtClean="0">
                <a:solidFill>
                  <a:srgbClr val="FFFFFF"/>
                </a:solidFill>
                <a:latin typeface="Times New Roman" panose="02020603050405020304" pitchFamily="18" charset="0"/>
              </a:rPr>
              <a:t>Tuốt lúa</a:t>
            </a:r>
          </a:p>
        </p:txBody>
      </p:sp>
      <p:pic>
        <p:nvPicPr>
          <p:cNvPr id="19" name="Picture 25" descr="sca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1" y="3931443"/>
            <a:ext cx="4044462" cy="2904759"/>
          </a:xfrm>
          <a:prstGeom prst="rect">
            <a:avLst/>
          </a:prstGeom>
          <a:noFill/>
          <a:ln w="28575" cap="rnd">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32119" name="Text Box 23"/>
          <p:cNvSpPr txBox="1">
            <a:spLocks noChangeArrowheads="1"/>
          </p:cNvSpPr>
          <p:nvPr/>
        </p:nvSpPr>
        <p:spPr bwMode="auto">
          <a:xfrm>
            <a:off x="2192214" y="6405081"/>
            <a:ext cx="3584168" cy="430887"/>
          </a:xfrm>
          <a:prstGeom prst="rect">
            <a:avLst/>
          </a:prstGeom>
          <a:solidFill>
            <a:srgbClr val="00B050"/>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2200" b="1" dirty="0">
                <a:solidFill>
                  <a:schemeClr val="bg1"/>
                </a:solidFill>
                <a:cs typeface="Arial" charset="0"/>
              </a:rPr>
              <a:t>Xay xát gạo và đóng bao</a:t>
            </a:r>
          </a:p>
        </p:txBody>
      </p:sp>
    </p:spTree>
    <p:extLst>
      <p:ext uri="{BB962C8B-B14F-4D97-AF65-F5344CB8AC3E}">
        <p14:creationId xmlns:p14="http://schemas.microsoft.com/office/powerpoint/2010/main" val="855836855"/>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fltVal val="0"/>
                                          </p:val>
                                        </p:tav>
                                        <p:tav tm="100000">
                                          <p:val>
                                            <p:strVal val="#ppt_h"/>
                                          </p:val>
                                        </p:tav>
                                      </p:tavLst>
                                    </p:anim>
                                    <p:animEffect transition="in" filter="fade">
                                      <p:cBhvr>
                                        <p:cTn id="9" dur="500"/>
                                        <p:tgtEl>
                                          <p:spTgt spid="860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2109"/>
                                        </p:tgtEl>
                                        <p:attrNameLst>
                                          <p:attrName>style.visibility</p:attrName>
                                        </p:attrNameLst>
                                      </p:cBhvr>
                                      <p:to>
                                        <p:strVal val="visible"/>
                                      </p:to>
                                    </p:set>
                                    <p:anim calcmode="lin" valueType="num">
                                      <p:cBhvr additive="base">
                                        <p:cTn id="14" dur="500" fill="hold"/>
                                        <p:tgtEl>
                                          <p:spTgt spid="132109"/>
                                        </p:tgtEl>
                                        <p:attrNameLst>
                                          <p:attrName>ppt_x</p:attrName>
                                        </p:attrNameLst>
                                      </p:cBhvr>
                                      <p:tavLst>
                                        <p:tav tm="0">
                                          <p:val>
                                            <p:strVal val="#ppt_x"/>
                                          </p:val>
                                        </p:tav>
                                        <p:tav tm="100000">
                                          <p:val>
                                            <p:strVal val="#ppt_x"/>
                                          </p:val>
                                        </p:tav>
                                      </p:tavLst>
                                    </p:anim>
                                    <p:anim calcmode="lin" valueType="num">
                                      <p:cBhvr additive="base">
                                        <p:cTn id="15" dur="500" fill="hold"/>
                                        <p:tgtEl>
                                          <p:spTgt spid="132109"/>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32121"/>
                                        </p:tgtEl>
                                        <p:attrNameLst>
                                          <p:attrName>style.visibility</p:attrName>
                                        </p:attrNameLst>
                                      </p:cBhvr>
                                      <p:to>
                                        <p:strVal val="visible"/>
                                      </p:to>
                                    </p:set>
                                    <p:anim calcmode="lin" valueType="num">
                                      <p:cBhvr additive="base">
                                        <p:cTn id="19" dur="500" fill="hold"/>
                                        <p:tgtEl>
                                          <p:spTgt spid="132121"/>
                                        </p:tgtEl>
                                        <p:attrNameLst>
                                          <p:attrName>ppt_x</p:attrName>
                                        </p:attrNameLst>
                                      </p:cBhvr>
                                      <p:tavLst>
                                        <p:tav tm="0">
                                          <p:val>
                                            <p:strVal val="#ppt_x"/>
                                          </p:val>
                                        </p:tav>
                                        <p:tav tm="100000">
                                          <p:val>
                                            <p:strVal val="#ppt_x"/>
                                          </p:val>
                                        </p:tav>
                                      </p:tavLst>
                                    </p:anim>
                                    <p:anim calcmode="lin" valueType="num">
                                      <p:cBhvr additive="base">
                                        <p:cTn id="20" dur="500" fill="hold"/>
                                        <p:tgtEl>
                                          <p:spTgt spid="132121"/>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132103"/>
                                        </p:tgtEl>
                                        <p:attrNameLst>
                                          <p:attrName>style.visibility</p:attrName>
                                        </p:attrNameLst>
                                      </p:cBhvr>
                                      <p:to>
                                        <p:strVal val="visible"/>
                                      </p:to>
                                    </p:set>
                                    <p:anim calcmode="lin" valueType="num">
                                      <p:cBhvr additive="base">
                                        <p:cTn id="24" dur="500" fill="hold"/>
                                        <p:tgtEl>
                                          <p:spTgt spid="132103"/>
                                        </p:tgtEl>
                                        <p:attrNameLst>
                                          <p:attrName>ppt_x</p:attrName>
                                        </p:attrNameLst>
                                      </p:cBhvr>
                                      <p:tavLst>
                                        <p:tav tm="0">
                                          <p:val>
                                            <p:strVal val="#ppt_x"/>
                                          </p:val>
                                        </p:tav>
                                        <p:tav tm="100000">
                                          <p:val>
                                            <p:strVal val="#ppt_x"/>
                                          </p:val>
                                        </p:tav>
                                      </p:tavLst>
                                    </p:anim>
                                    <p:anim calcmode="lin" valueType="num">
                                      <p:cBhvr additive="base">
                                        <p:cTn id="25" dur="500" fill="hold"/>
                                        <p:tgtEl>
                                          <p:spTgt spid="132103"/>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32104"/>
                                        </p:tgtEl>
                                        <p:attrNameLst>
                                          <p:attrName>style.visibility</p:attrName>
                                        </p:attrNameLst>
                                      </p:cBhvr>
                                      <p:to>
                                        <p:strVal val="visible"/>
                                      </p:to>
                                    </p:set>
                                    <p:anim calcmode="lin" valueType="num">
                                      <p:cBhvr additive="base">
                                        <p:cTn id="34" dur="500" fill="hold"/>
                                        <p:tgtEl>
                                          <p:spTgt spid="132104"/>
                                        </p:tgtEl>
                                        <p:attrNameLst>
                                          <p:attrName>ppt_x</p:attrName>
                                        </p:attrNameLst>
                                      </p:cBhvr>
                                      <p:tavLst>
                                        <p:tav tm="0">
                                          <p:val>
                                            <p:strVal val="#ppt_x"/>
                                          </p:val>
                                        </p:tav>
                                        <p:tav tm="100000">
                                          <p:val>
                                            <p:strVal val="#ppt_x"/>
                                          </p:val>
                                        </p:tav>
                                      </p:tavLst>
                                    </p:anim>
                                    <p:anim calcmode="lin" valueType="num">
                                      <p:cBhvr additive="base">
                                        <p:cTn id="35" dur="500" fill="hold"/>
                                        <p:tgtEl>
                                          <p:spTgt spid="132104"/>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500"/>
                            </p:stCondLst>
                            <p:childTnLst>
                              <p:par>
                                <p:cTn id="37" presetID="2" presetClass="entr" presetSubtype="4" fill="hold" nodeType="afterEffect">
                                  <p:stCondLst>
                                    <p:cond delay="0"/>
                                  </p:stCondLst>
                                  <p:childTnLst>
                                    <p:set>
                                      <p:cBhvr>
                                        <p:cTn id="38" dur="1" fill="hold">
                                          <p:stCondLst>
                                            <p:cond delay="0"/>
                                          </p:stCondLst>
                                        </p:cTn>
                                        <p:tgtEl>
                                          <p:spTgt spid="132105"/>
                                        </p:tgtEl>
                                        <p:attrNameLst>
                                          <p:attrName>style.visibility</p:attrName>
                                        </p:attrNameLst>
                                      </p:cBhvr>
                                      <p:to>
                                        <p:strVal val="visible"/>
                                      </p:to>
                                    </p:set>
                                    <p:anim calcmode="lin" valueType="num">
                                      <p:cBhvr additive="base">
                                        <p:cTn id="39" dur="500" fill="hold"/>
                                        <p:tgtEl>
                                          <p:spTgt spid="132105"/>
                                        </p:tgtEl>
                                        <p:attrNameLst>
                                          <p:attrName>ppt_x</p:attrName>
                                        </p:attrNameLst>
                                      </p:cBhvr>
                                      <p:tavLst>
                                        <p:tav tm="0">
                                          <p:val>
                                            <p:strVal val="#ppt_x"/>
                                          </p:val>
                                        </p:tav>
                                        <p:tav tm="100000">
                                          <p:val>
                                            <p:strVal val="#ppt_x"/>
                                          </p:val>
                                        </p:tav>
                                      </p:tavLst>
                                    </p:anim>
                                    <p:anim calcmode="lin" valueType="num">
                                      <p:cBhvr additive="base">
                                        <p:cTn id="40" dur="500" fill="hold"/>
                                        <p:tgtEl>
                                          <p:spTgt spid="13210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119"/>
                                        </p:tgtEl>
                                        <p:attrNameLst>
                                          <p:attrName>style.visibility</p:attrName>
                                        </p:attrNameLst>
                                      </p:cBhvr>
                                      <p:to>
                                        <p:strVal val="visible"/>
                                      </p:to>
                                    </p:set>
                                    <p:anim calcmode="lin" valueType="num">
                                      <p:cBhvr additive="base">
                                        <p:cTn id="63" dur="500" fill="hold"/>
                                        <p:tgtEl>
                                          <p:spTgt spid="132119"/>
                                        </p:tgtEl>
                                        <p:attrNameLst>
                                          <p:attrName>ppt_x</p:attrName>
                                        </p:attrNameLst>
                                      </p:cBhvr>
                                      <p:tavLst>
                                        <p:tav tm="0">
                                          <p:val>
                                            <p:strVal val="#ppt_x"/>
                                          </p:val>
                                        </p:tav>
                                        <p:tav tm="100000">
                                          <p:val>
                                            <p:strVal val="#ppt_x"/>
                                          </p:val>
                                        </p:tav>
                                      </p:tavLst>
                                    </p:anim>
                                    <p:anim calcmode="lin" valueType="num">
                                      <p:cBhvr additive="base">
                                        <p:cTn id="64" dur="500" fill="hold"/>
                                        <p:tgtEl>
                                          <p:spTgt spid="13211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2120"/>
                                        </p:tgtEl>
                                        <p:attrNameLst>
                                          <p:attrName>style.visibility</p:attrName>
                                        </p:attrNameLst>
                                      </p:cBhvr>
                                      <p:to>
                                        <p:strVal val="visible"/>
                                      </p:to>
                                    </p:set>
                                    <p:anim calcmode="lin" valueType="num">
                                      <p:cBhvr additive="base">
                                        <p:cTn id="69" dur="500" fill="hold"/>
                                        <p:tgtEl>
                                          <p:spTgt spid="132120"/>
                                        </p:tgtEl>
                                        <p:attrNameLst>
                                          <p:attrName>ppt_x</p:attrName>
                                        </p:attrNameLst>
                                      </p:cBhvr>
                                      <p:tavLst>
                                        <p:tav tm="0">
                                          <p:val>
                                            <p:strVal val="#ppt_x"/>
                                          </p:val>
                                        </p:tav>
                                        <p:tav tm="100000">
                                          <p:val>
                                            <p:strVal val="#ppt_x"/>
                                          </p:val>
                                        </p:tav>
                                      </p:tavLst>
                                    </p:anim>
                                    <p:anim calcmode="lin" valueType="num">
                                      <p:cBhvr additive="base">
                                        <p:cTn id="70" dur="500" fill="hold"/>
                                        <p:tgtEl>
                                          <p:spTgt spid="132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31" grpId="0" animBg="1"/>
      <p:bldP spid="33" grpId="0" animBg="1"/>
      <p:bldP spid="132120" grpId="0" animBg="1"/>
      <p:bldP spid="32" grpId="0" animBg="1"/>
      <p:bldP spid="1321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8"/>
          <p:cNvSpPr>
            <a:spLocks noChangeArrowheads="1"/>
          </p:cNvSpPr>
          <p:nvPr/>
        </p:nvSpPr>
        <p:spPr bwMode="auto">
          <a:xfrm>
            <a:off x="478900" y="1447800"/>
            <a:ext cx="11430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solidFill>
                  <a:srgbClr val="FF0000"/>
                </a:solidFill>
                <a:latin typeface="Arial" panose="020B0604020202020204" pitchFamily="34" charset="0"/>
                <a:cs typeface="Arial" panose="020B0604020202020204" pitchFamily="34" charset="0"/>
              </a:rPr>
              <a:t>Quy trình thu hoạch và chế biến gạo xuất </a:t>
            </a:r>
            <a:r>
              <a:rPr lang="en-US" sz="3200" b="1" dirty="0" smtClean="0">
                <a:solidFill>
                  <a:srgbClr val="FF0000"/>
                </a:solidFill>
                <a:latin typeface="Arial" panose="020B0604020202020204" pitchFamily="34" charset="0"/>
                <a:cs typeface="Arial" panose="020B0604020202020204" pitchFamily="34" charset="0"/>
              </a:rPr>
              <a:t>khẩu</a:t>
            </a:r>
            <a:endParaRPr lang="en-US" sz="3200" b="1" dirty="0">
              <a:solidFill>
                <a:srgbClr val="FF0000"/>
              </a:solidFill>
              <a:latin typeface="Arial" panose="020B0604020202020204" pitchFamily="34" charset="0"/>
              <a:cs typeface="Arial" panose="020B0604020202020204" pitchFamily="34" charset="0"/>
            </a:endParaRPr>
          </a:p>
        </p:txBody>
      </p:sp>
      <p:sp>
        <p:nvSpPr>
          <p:cNvPr id="25" name="AutoShape 16"/>
          <p:cNvSpPr>
            <a:spLocks noChangeArrowheads="1"/>
          </p:cNvSpPr>
          <p:nvPr/>
        </p:nvSpPr>
        <p:spPr bwMode="auto">
          <a:xfrm>
            <a:off x="381000" y="2983528"/>
            <a:ext cx="2000250" cy="838200"/>
          </a:xfrm>
          <a:prstGeom prst="rightArrow">
            <a:avLst>
              <a:gd name="adj1" fmla="val 65278"/>
              <a:gd name="adj2" fmla="val 58499"/>
            </a:avLst>
          </a:prstGeom>
          <a:solidFill>
            <a:srgbClr val="CCFFFF"/>
          </a:solidFill>
          <a:ln w="9525">
            <a:solidFill>
              <a:schemeClr val="tx1"/>
            </a:solidFill>
            <a:miter lim="800000"/>
            <a:headEnd/>
            <a:tailEnd/>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Gặt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lúa</a:t>
            </a:r>
            <a:endParaRPr lang="en-US" sz="2400" b="1" dirty="0">
              <a:solidFill>
                <a:srgbClr val="0000FF"/>
              </a:solidFill>
              <a:latin typeface="Arial" panose="020B0604020202020204" pitchFamily="34" charset="0"/>
              <a:cs typeface="Arial" panose="020B0604020202020204" pitchFamily="34" charset="0"/>
            </a:endParaRPr>
          </a:p>
        </p:txBody>
      </p:sp>
      <p:sp>
        <p:nvSpPr>
          <p:cNvPr id="26" name="AutoShape 20"/>
          <p:cNvSpPr>
            <a:spLocks noChangeArrowheads="1"/>
          </p:cNvSpPr>
          <p:nvPr/>
        </p:nvSpPr>
        <p:spPr bwMode="auto">
          <a:xfrm>
            <a:off x="2381250" y="2983528"/>
            <a:ext cx="2190750" cy="914400"/>
          </a:xfrm>
          <a:prstGeom prst="rightArrow">
            <a:avLst>
              <a:gd name="adj1" fmla="val 59370"/>
              <a:gd name="adj2" fmla="val 60983"/>
            </a:avLst>
          </a:prstGeom>
          <a:solidFill>
            <a:srgbClr val="CCFFFF"/>
          </a:solidFill>
          <a:ln w="9525">
            <a:solidFill>
              <a:schemeClr val="tx1"/>
            </a:solidFill>
            <a:miter lim="800000"/>
            <a:headEnd/>
            <a:tailEnd/>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Tuốt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lúa</a:t>
            </a:r>
            <a:r>
              <a:rPr lang="en-US" sz="2400" b="1" dirty="0">
                <a:solidFill>
                  <a:srgbClr val="0000FF"/>
                </a:solidFill>
                <a:latin typeface="Arial" panose="020B0604020202020204" pitchFamily="34" charset="0"/>
                <a:cs typeface="Arial" panose="020B0604020202020204" pitchFamily="34" charset="0"/>
              </a:rPr>
              <a:t> </a:t>
            </a:r>
          </a:p>
        </p:txBody>
      </p:sp>
      <p:sp>
        <p:nvSpPr>
          <p:cNvPr id="27" name="AutoShape 21"/>
          <p:cNvSpPr>
            <a:spLocks noChangeArrowheads="1"/>
          </p:cNvSpPr>
          <p:nvPr/>
        </p:nvSpPr>
        <p:spPr bwMode="auto">
          <a:xfrm>
            <a:off x="4572000" y="2983528"/>
            <a:ext cx="1922584" cy="838200"/>
          </a:xfrm>
          <a:prstGeom prst="rightArrow">
            <a:avLst>
              <a:gd name="adj1" fmla="val 69315"/>
              <a:gd name="adj2" fmla="val 57036"/>
            </a:avLst>
          </a:prstGeom>
          <a:solidFill>
            <a:srgbClr val="CCFFFF"/>
          </a:solidFill>
          <a:ln w="9525">
            <a:solidFill>
              <a:schemeClr val="tx1"/>
            </a:solidFill>
            <a:miter lim="800000"/>
            <a:headEnd/>
            <a:tailEnd/>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Phơi</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thóc</a:t>
            </a:r>
            <a:endParaRPr lang="en-US" sz="2200" b="1" dirty="0">
              <a:solidFill>
                <a:srgbClr val="0000FF"/>
              </a:solidFill>
              <a:latin typeface="Arial" panose="020B0604020202020204" pitchFamily="34" charset="0"/>
              <a:cs typeface="Arial" panose="020B0604020202020204" pitchFamily="34" charset="0"/>
            </a:endParaRPr>
          </a:p>
        </p:txBody>
      </p:sp>
      <p:sp>
        <p:nvSpPr>
          <p:cNvPr id="28" name="AutoShape 22"/>
          <p:cNvSpPr>
            <a:spLocks noChangeArrowheads="1"/>
          </p:cNvSpPr>
          <p:nvPr/>
        </p:nvSpPr>
        <p:spPr bwMode="auto">
          <a:xfrm>
            <a:off x="6494584" y="2983528"/>
            <a:ext cx="2173165" cy="838200"/>
          </a:xfrm>
          <a:prstGeom prst="rightArrow">
            <a:avLst>
              <a:gd name="adj1" fmla="val 68889"/>
              <a:gd name="adj2" fmla="val 56818"/>
            </a:avLst>
          </a:prstGeom>
          <a:solidFill>
            <a:srgbClr val="CCFFFF"/>
          </a:solidFill>
          <a:ln w="9525">
            <a:solidFill>
              <a:schemeClr val="tx1"/>
            </a:solidFill>
            <a:miter lim="800000"/>
            <a:headEnd/>
            <a:tailEnd/>
          </a:ln>
        </p:spPr>
        <p:txBody>
          <a:bodyPr wrap="none" anchor="ctr"/>
          <a:lstStyle/>
          <a:p>
            <a:pPr algn="ctr"/>
            <a:r>
              <a:rPr lang="en-US" sz="2400" b="1" dirty="0" err="1">
                <a:solidFill>
                  <a:srgbClr val="0000FF"/>
                </a:solidFill>
                <a:latin typeface="Arial" pitchFamily="34" charset="0"/>
                <a:cs typeface="Arial" pitchFamily="34" charset="0"/>
              </a:rPr>
              <a:t>Xay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xát</a:t>
            </a:r>
            <a:endParaRPr lang="en-US" sz="2400" b="1" dirty="0">
              <a:solidFill>
                <a:srgbClr val="0000FF"/>
              </a:solidFill>
              <a:latin typeface="Arial" pitchFamily="34" charset="0"/>
              <a:cs typeface="Arial" pitchFamily="34" charset="0"/>
            </a:endParaRPr>
          </a:p>
        </p:txBody>
      </p:sp>
      <p:sp>
        <p:nvSpPr>
          <p:cNvPr id="29" name="AutoShape 23"/>
          <p:cNvSpPr>
            <a:spLocks noChangeArrowheads="1"/>
          </p:cNvSpPr>
          <p:nvPr/>
        </p:nvSpPr>
        <p:spPr bwMode="auto">
          <a:xfrm>
            <a:off x="8667750" y="2983528"/>
            <a:ext cx="3143250" cy="914400"/>
          </a:xfrm>
          <a:prstGeom prst="rightArrow">
            <a:avLst>
              <a:gd name="adj1" fmla="val 73611"/>
              <a:gd name="adj2" fmla="val 72347"/>
            </a:avLst>
          </a:prstGeom>
          <a:solidFill>
            <a:srgbClr val="CCFFFF"/>
          </a:solidFill>
          <a:ln w="9525">
            <a:solidFill>
              <a:schemeClr val="tx1"/>
            </a:solidFill>
            <a:miter lim="800000"/>
            <a:headEnd/>
            <a:tailEnd/>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Xếp</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tàu</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19823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edge">
                                      <p:cBhvr>
                                        <p:cTn id="7" dur="500"/>
                                        <p:tgtEl>
                                          <p:spTgt spid="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edge">
                                      <p:cBhvr>
                                        <p:cTn id="12" dur="500"/>
                                        <p:tgtEl>
                                          <p:spTgt spid="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edge">
                                      <p:cBhvr>
                                        <p:cTn id="17" dur="500"/>
                                        <p:tgtEl>
                                          <p:spTgt spid="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edge">
                                      <p:cBhvr>
                                        <p:cTn id="22" dur="500"/>
                                        <p:tgtEl>
                                          <p:spTgt spid="2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edge">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Rectangle 9"/>
          <p:cNvSpPr>
            <a:spLocks noChangeArrowheads="1"/>
          </p:cNvSpPr>
          <p:nvPr/>
        </p:nvSpPr>
        <p:spPr bwMode="auto">
          <a:xfrm>
            <a:off x="398585" y="181708"/>
            <a:ext cx="1160584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b="1" dirty="0" smtClean="0">
                <a:solidFill>
                  <a:srgbClr val="FF0000"/>
                </a:solidFill>
                <a:latin typeface="Arial" pitchFamily="34" charset="0"/>
                <a:cs typeface="Arial" pitchFamily="34" charset="0"/>
              </a:rPr>
              <a:t>Quan </a:t>
            </a:r>
            <a:r>
              <a:rPr lang="en-US" altLang="en-US" sz="2600" b="1" dirty="0">
                <a:solidFill>
                  <a:srgbClr val="FF0000"/>
                </a:solidFill>
                <a:latin typeface="Arial" pitchFamily="34" charset="0"/>
                <a:cs typeface="Arial" pitchFamily="34" charset="0"/>
              </a:rPr>
              <a:t>sát hình dưới đây, kể tên một số trái cây ở đồng bằng Nam </a:t>
            </a:r>
            <a:r>
              <a:rPr lang="en-US" altLang="en-US" sz="2600" b="1" dirty="0" smtClean="0">
                <a:solidFill>
                  <a:srgbClr val="FF0000"/>
                </a:solidFill>
                <a:latin typeface="Arial" pitchFamily="34" charset="0"/>
                <a:cs typeface="Arial" pitchFamily="34" charset="0"/>
              </a:rPr>
              <a:t>Bộ</a:t>
            </a:r>
            <a:endParaRPr lang="en-US" altLang="en-US" sz="2600" b="1" dirty="0">
              <a:solidFill>
                <a:srgbClr val="FF0000"/>
              </a:solidFill>
              <a:latin typeface="Arial" pitchFamily="34" charset="0"/>
              <a:cs typeface="Arial" pitchFamily="34" charset="0"/>
            </a:endParaRPr>
          </a:p>
        </p:txBody>
      </p:sp>
      <p:pic>
        <p:nvPicPr>
          <p:cNvPr id="135172" name="Picture 11" descr="dua%20h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4269765"/>
            <a:ext cx="2540000" cy="258823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5175" name="Picture 14" descr="xoa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6800" y="1069365"/>
            <a:ext cx="223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6" name="Picture 15" descr="10490e9098077f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2683"/>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9" name="Picture 18" descr="d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269765"/>
            <a:ext cx="2387600" cy="25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0" name="Picture 19" descr="du d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017348"/>
            <a:ext cx="2438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THUY\COVID-19\Bài dạy zoom\Tuần 33\Trái-Mãng-Cầu-miền-Tây-vừa-ngon-vừa-bổ-dưỡ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7115" y="4271969"/>
            <a:ext cx="2559722" cy="2595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HUY\COVID-19\Bài dạy zoom\Tuần 33\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3600" y="4255478"/>
            <a:ext cx="2619375" cy="25685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HUY\COVID-19\Bài dạy zoom\Tuần 33\images (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38" y="4269765"/>
            <a:ext cx="2466975" cy="25882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THUY\COVID-19\Bài dạy zoom\Tuần 33\hinh-2-mang-cut-la-loai-trai-cay-giai-nhiet-ly-tuong-cho-mua-h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1034196"/>
            <a:ext cx="2663336" cy="32355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THUY\COVID-19\Bài dạy zoom\Tuần 33\2387fed82299cbc79288.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7736" y="1017348"/>
            <a:ext cx="2569065"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8143"/>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89"/>
                                        </p:tgtEl>
                                        <p:attrNameLst>
                                          <p:attrName>style.visibility</p:attrName>
                                        </p:attrNameLst>
                                      </p:cBhvr>
                                      <p:to>
                                        <p:strVal val="visible"/>
                                      </p:to>
                                    </p:set>
                                    <p:anim calcmode="discrete" valueType="clr">
                                      <p:cBhvr override="childStyle">
                                        <p:cTn id="7" dur="80"/>
                                        <p:tgtEl>
                                          <p:spTgt spid="716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9"/>
                                        </p:tgtEl>
                                        <p:attrNameLst>
                                          <p:attrName>fillcolor</p:attrName>
                                        </p:attrNameLst>
                                      </p:cBhvr>
                                      <p:tavLst>
                                        <p:tav tm="0">
                                          <p:val>
                                            <p:clrVal>
                                              <a:schemeClr val="accent2"/>
                                            </p:clrVal>
                                          </p:val>
                                        </p:tav>
                                        <p:tav tm="50000">
                                          <p:val>
                                            <p:clrVal>
                                              <a:schemeClr val="hlink"/>
                                            </p:clrVal>
                                          </p:val>
                                        </p:tav>
                                      </p:tavLst>
                                    </p:anim>
                                    <p:set>
                                      <p:cBhvr>
                                        <p:cTn id="9" dur="80"/>
                                        <p:tgtEl>
                                          <p:spTgt spid="716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5176"/>
                                        </p:tgtEl>
                                        <p:attrNameLst>
                                          <p:attrName>style.visibility</p:attrName>
                                        </p:attrNameLst>
                                      </p:cBhvr>
                                      <p:to>
                                        <p:strVal val="visible"/>
                                      </p:to>
                                    </p:set>
                                    <p:anim calcmode="lin" valueType="num">
                                      <p:cBhvr additive="base">
                                        <p:cTn id="14" dur="500" fill="hold"/>
                                        <p:tgtEl>
                                          <p:spTgt spid="135176"/>
                                        </p:tgtEl>
                                        <p:attrNameLst>
                                          <p:attrName>ppt_x</p:attrName>
                                        </p:attrNameLst>
                                      </p:cBhvr>
                                      <p:tavLst>
                                        <p:tav tm="0">
                                          <p:val>
                                            <p:strVal val="#ppt_x"/>
                                          </p:val>
                                        </p:tav>
                                        <p:tav tm="100000">
                                          <p:val>
                                            <p:strVal val="#ppt_x"/>
                                          </p:val>
                                        </p:tav>
                                      </p:tavLst>
                                    </p:anim>
                                    <p:anim calcmode="lin" valueType="num">
                                      <p:cBhvr additive="base">
                                        <p:cTn id="15" dur="500" fill="hold"/>
                                        <p:tgtEl>
                                          <p:spTgt spid="135176"/>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35180"/>
                                        </p:tgtEl>
                                        <p:attrNameLst>
                                          <p:attrName>style.visibility</p:attrName>
                                        </p:attrNameLst>
                                      </p:cBhvr>
                                      <p:to>
                                        <p:strVal val="visible"/>
                                      </p:to>
                                    </p:set>
                                    <p:anim calcmode="lin" valueType="num">
                                      <p:cBhvr additive="base">
                                        <p:cTn id="19" dur="500" fill="hold"/>
                                        <p:tgtEl>
                                          <p:spTgt spid="135180"/>
                                        </p:tgtEl>
                                        <p:attrNameLst>
                                          <p:attrName>ppt_x</p:attrName>
                                        </p:attrNameLst>
                                      </p:cBhvr>
                                      <p:tavLst>
                                        <p:tav tm="0">
                                          <p:val>
                                            <p:strVal val="#ppt_x"/>
                                          </p:val>
                                        </p:tav>
                                        <p:tav tm="100000">
                                          <p:val>
                                            <p:strVal val="#ppt_x"/>
                                          </p:val>
                                        </p:tav>
                                      </p:tavLst>
                                    </p:anim>
                                    <p:anim calcmode="lin" valueType="num">
                                      <p:cBhvr additive="base">
                                        <p:cTn id="20" dur="500" fill="hold"/>
                                        <p:tgtEl>
                                          <p:spTgt spid="13518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031"/>
                                        </p:tgtEl>
                                        <p:attrNameLst>
                                          <p:attrName>style.visibility</p:attrName>
                                        </p:attrNameLst>
                                      </p:cBhvr>
                                      <p:to>
                                        <p:strVal val="visible"/>
                                      </p:to>
                                    </p:set>
                                    <p:anim calcmode="lin" valueType="num">
                                      <p:cBhvr additive="base">
                                        <p:cTn id="29" dur="500" fill="hold"/>
                                        <p:tgtEl>
                                          <p:spTgt spid="1031"/>
                                        </p:tgtEl>
                                        <p:attrNameLst>
                                          <p:attrName>ppt_x</p:attrName>
                                        </p:attrNameLst>
                                      </p:cBhvr>
                                      <p:tavLst>
                                        <p:tav tm="0">
                                          <p:val>
                                            <p:strVal val="#ppt_x"/>
                                          </p:val>
                                        </p:tav>
                                        <p:tav tm="100000">
                                          <p:val>
                                            <p:strVal val="#ppt_x"/>
                                          </p:val>
                                        </p:tav>
                                      </p:tavLst>
                                    </p:anim>
                                    <p:anim calcmode="lin" valueType="num">
                                      <p:cBhvr additive="base">
                                        <p:cTn id="30" dur="500" fill="hold"/>
                                        <p:tgtEl>
                                          <p:spTgt spid="1031"/>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135175"/>
                                        </p:tgtEl>
                                        <p:attrNameLst>
                                          <p:attrName>style.visibility</p:attrName>
                                        </p:attrNameLst>
                                      </p:cBhvr>
                                      <p:to>
                                        <p:strVal val="visible"/>
                                      </p:to>
                                    </p:set>
                                    <p:anim calcmode="lin" valueType="num">
                                      <p:cBhvr additive="base">
                                        <p:cTn id="34" dur="500" fill="hold"/>
                                        <p:tgtEl>
                                          <p:spTgt spid="135175"/>
                                        </p:tgtEl>
                                        <p:attrNameLst>
                                          <p:attrName>ppt_x</p:attrName>
                                        </p:attrNameLst>
                                      </p:cBhvr>
                                      <p:tavLst>
                                        <p:tav tm="0">
                                          <p:val>
                                            <p:strVal val="#ppt_x"/>
                                          </p:val>
                                        </p:tav>
                                        <p:tav tm="100000">
                                          <p:val>
                                            <p:strVal val="#ppt_x"/>
                                          </p:val>
                                        </p:tav>
                                      </p:tavLst>
                                    </p:anim>
                                    <p:anim calcmode="lin" valueType="num">
                                      <p:cBhvr additive="base">
                                        <p:cTn id="35" dur="500" fill="hold"/>
                                        <p:tgtEl>
                                          <p:spTgt spid="135175"/>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nodeType="afterEffect">
                                  <p:stCondLst>
                                    <p:cond delay="0"/>
                                  </p:stCondLst>
                                  <p:childTnLst>
                                    <p:set>
                                      <p:cBhvr>
                                        <p:cTn id="38" dur="1" fill="hold">
                                          <p:stCondLst>
                                            <p:cond delay="0"/>
                                          </p:stCondLst>
                                        </p:cTn>
                                        <p:tgtEl>
                                          <p:spTgt spid="1029"/>
                                        </p:tgtEl>
                                        <p:attrNameLst>
                                          <p:attrName>style.visibility</p:attrName>
                                        </p:attrNameLst>
                                      </p:cBhvr>
                                      <p:to>
                                        <p:strVal val="visible"/>
                                      </p:to>
                                    </p:set>
                                    <p:anim calcmode="lin" valueType="num">
                                      <p:cBhvr additive="base">
                                        <p:cTn id="39" dur="500" fill="hold"/>
                                        <p:tgtEl>
                                          <p:spTgt spid="1029"/>
                                        </p:tgtEl>
                                        <p:attrNameLst>
                                          <p:attrName>ppt_x</p:attrName>
                                        </p:attrNameLst>
                                      </p:cBhvr>
                                      <p:tavLst>
                                        <p:tav tm="0">
                                          <p:val>
                                            <p:strVal val="#ppt_x"/>
                                          </p:val>
                                        </p:tav>
                                        <p:tav tm="100000">
                                          <p:val>
                                            <p:strVal val="#ppt_x"/>
                                          </p:val>
                                        </p:tav>
                                      </p:tavLst>
                                    </p:anim>
                                    <p:anim calcmode="lin" valueType="num">
                                      <p:cBhvr additive="base">
                                        <p:cTn id="40" dur="500" fill="hold"/>
                                        <p:tgtEl>
                                          <p:spTgt spid="1029"/>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135179"/>
                                        </p:tgtEl>
                                        <p:attrNameLst>
                                          <p:attrName>style.visibility</p:attrName>
                                        </p:attrNameLst>
                                      </p:cBhvr>
                                      <p:to>
                                        <p:strVal val="visible"/>
                                      </p:to>
                                    </p:set>
                                    <p:anim calcmode="lin" valueType="num">
                                      <p:cBhvr additive="base">
                                        <p:cTn id="44" dur="500" fill="hold"/>
                                        <p:tgtEl>
                                          <p:spTgt spid="135179"/>
                                        </p:tgtEl>
                                        <p:attrNameLst>
                                          <p:attrName>ppt_x</p:attrName>
                                        </p:attrNameLst>
                                      </p:cBhvr>
                                      <p:tavLst>
                                        <p:tav tm="0">
                                          <p:val>
                                            <p:strVal val="#ppt_x"/>
                                          </p:val>
                                        </p:tav>
                                        <p:tav tm="100000">
                                          <p:val>
                                            <p:strVal val="#ppt_x"/>
                                          </p:val>
                                        </p:tav>
                                      </p:tavLst>
                                    </p:anim>
                                    <p:anim calcmode="lin" valueType="num">
                                      <p:cBhvr additive="base">
                                        <p:cTn id="45" dur="500" fill="hold"/>
                                        <p:tgtEl>
                                          <p:spTgt spid="13517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135172"/>
                                        </p:tgtEl>
                                        <p:attrNameLst>
                                          <p:attrName>style.visibility</p:attrName>
                                        </p:attrNameLst>
                                      </p:cBhvr>
                                      <p:to>
                                        <p:strVal val="visible"/>
                                      </p:to>
                                    </p:set>
                                    <p:anim calcmode="lin" valueType="num">
                                      <p:cBhvr additive="base">
                                        <p:cTn id="49" dur="500" fill="hold"/>
                                        <p:tgtEl>
                                          <p:spTgt spid="135172"/>
                                        </p:tgtEl>
                                        <p:attrNameLst>
                                          <p:attrName>ppt_x</p:attrName>
                                        </p:attrNameLst>
                                      </p:cBhvr>
                                      <p:tavLst>
                                        <p:tav tm="0">
                                          <p:val>
                                            <p:strVal val="#ppt_x"/>
                                          </p:val>
                                        </p:tav>
                                        <p:tav tm="100000">
                                          <p:val>
                                            <p:strVal val="#ppt_x"/>
                                          </p:val>
                                        </p:tav>
                                      </p:tavLst>
                                    </p:anim>
                                    <p:anim calcmode="lin" valueType="num">
                                      <p:cBhvr additive="base">
                                        <p:cTn id="50" dur="500" fill="hold"/>
                                        <p:tgtEl>
                                          <p:spTgt spid="135172"/>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 calcmode="lin" valueType="num">
                                      <p:cBhvr additive="base">
                                        <p:cTn id="54" dur="500" fill="hold"/>
                                        <p:tgtEl>
                                          <p:spTgt spid="1028"/>
                                        </p:tgtEl>
                                        <p:attrNameLst>
                                          <p:attrName>ppt_x</p:attrName>
                                        </p:attrNameLst>
                                      </p:cBhvr>
                                      <p:tavLst>
                                        <p:tav tm="0">
                                          <p:val>
                                            <p:strVal val="#ppt_x"/>
                                          </p:val>
                                        </p:tav>
                                        <p:tav tm="100000">
                                          <p:val>
                                            <p:strVal val="#ppt_x"/>
                                          </p:val>
                                        </p:tav>
                                      </p:tavLst>
                                    </p:anim>
                                    <p:anim calcmode="lin" valueType="num">
                                      <p:cBhvr additive="base">
                                        <p:cTn id="55" dur="500" fill="hold"/>
                                        <p:tgtEl>
                                          <p:spTgt spid="1028"/>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additive="base">
                                        <p:cTn id="59" dur="500" fill="hold"/>
                                        <p:tgtEl>
                                          <p:spTgt spid="1026"/>
                                        </p:tgtEl>
                                        <p:attrNameLst>
                                          <p:attrName>ppt_x</p:attrName>
                                        </p:attrNameLst>
                                      </p:cBhvr>
                                      <p:tavLst>
                                        <p:tav tm="0">
                                          <p:val>
                                            <p:strVal val="#ppt_x"/>
                                          </p:val>
                                        </p:tav>
                                        <p:tav tm="100000">
                                          <p:val>
                                            <p:strVal val="#ppt_x"/>
                                          </p:val>
                                        </p:tav>
                                      </p:tavLst>
                                    </p:anim>
                                    <p:anim calcmode="lin" valueType="num">
                                      <p:cBhvr additive="base">
                                        <p:cTn id="6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749</TotalTime>
  <Words>1132</Words>
  <Application>Microsoft Office PowerPoint</Application>
  <PresentationFormat>Custom</PresentationFormat>
  <Paragraphs>126</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 z,</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cp:revision>
  <dcterms:created xsi:type="dcterms:W3CDTF">2020-04-14T22:32:58Z</dcterms:created>
  <dcterms:modified xsi:type="dcterms:W3CDTF">2020-04-24T07:52:18Z</dcterms:modified>
</cp:coreProperties>
</file>